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6909" r:id="rId2"/>
  </p:sldMasterIdLst>
  <p:notesMasterIdLst>
    <p:notesMasterId r:id="rId22"/>
  </p:notesMasterIdLst>
  <p:handoutMasterIdLst>
    <p:handoutMasterId r:id="rId23"/>
  </p:handoutMasterIdLst>
  <p:sldIdLst>
    <p:sldId id="1669" r:id="rId3"/>
    <p:sldId id="2848" r:id="rId4"/>
    <p:sldId id="1823" r:id="rId5"/>
    <p:sldId id="2148" r:id="rId6"/>
    <p:sldId id="2149" r:id="rId7"/>
    <p:sldId id="1752" r:id="rId8"/>
    <p:sldId id="2127" r:id="rId9"/>
    <p:sldId id="1824" r:id="rId10"/>
    <p:sldId id="2295" r:id="rId11"/>
    <p:sldId id="2298" r:id="rId12"/>
    <p:sldId id="1484" r:id="rId13"/>
    <p:sldId id="2428" r:id="rId14"/>
    <p:sldId id="2314" r:id="rId15"/>
    <p:sldId id="2315" r:id="rId16"/>
    <p:sldId id="1557" r:id="rId17"/>
    <p:sldId id="2429" r:id="rId18"/>
    <p:sldId id="2430" r:id="rId19"/>
    <p:sldId id="2431" r:id="rId20"/>
    <p:sldId id="2432" r:id="rId21"/>
  </p:sldIdLst>
  <p:sldSz cx="9144000" cy="6858000" type="screen4x3"/>
  <p:notesSz cx="9928225" cy="67976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23">
          <p15:clr>
            <a:srgbClr val="A4A3A4"/>
          </p15:clr>
        </p15:guide>
        <p15:guide id="3" orient="horz" pos="3888">
          <p15:clr>
            <a:srgbClr val="A4A3A4"/>
          </p15:clr>
        </p15:guide>
        <p15:guide id="4" orient="horz" pos="659">
          <p15:clr>
            <a:srgbClr val="A4A3A4"/>
          </p15:clr>
        </p15:guide>
        <p15:guide id="5" orient="horz" pos="1344">
          <p15:clr>
            <a:srgbClr val="A4A3A4"/>
          </p15:clr>
        </p15:guide>
        <p15:guide id="6" pos="5568">
          <p15:clr>
            <a:srgbClr val="A4A3A4"/>
          </p15:clr>
        </p15:guide>
        <p15:guide id="7" pos="192">
          <p15:clr>
            <a:srgbClr val="A4A3A4"/>
          </p15:clr>
        </p15:guide>
        <p15:guide id="8" pos="4512">
          <p15:clr>
            <a:srgbClr val="A4A3A4"/>
          </p15:clr>
        </p15:guide>
        <p15:guide id="9">
          <p15:clr>
            <a:srgbClr val="A4A3A4"/>
          </p15:clr>
        </p15:guide>
        <p15:guide id="10" pos="2936">
          <p15:clr>
            <a:srgbClr val="A4A3A4"/>
          </p15:clr>
        </p15:guide>
        <p15:guide id="11" pos="2825">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BEBEBE"/>
    <a:srgbClr val="1E00AA"/>
    <a:srgbClr val="0000FF"/>
    <a:srgbClr val="CC6600"/>
    <a:srgbClr val="4B0082"/>
    <a:srgbClr val="0046AD"/>
    <a:srgbClr val="B7B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6" autoAdjust="0"/>
    <p:restoredTop sz="95699" autoAdjust="0"/>
  </p:normalViewPr>
  <p:slideViewPr>
    <p:cSldViewPr>
      <p:cViewPr varScale="1">
        <p:scale>
          <a:sx n="67" d="100"/>
          <a:sy n="67" d="100"/>
        </p:scale>
        <p:origin x="557" y="53"/>
      </p:cViewPr>
      <p:guideLst>
        <p:guide orient="horz" pos="2160"/>
        <p:guide orient="horz" pos="323"/>
        <p:guide orient="horz" pos="3888"/>
        <p:guide orient="horz" pos="659"/>
        <p:guide orient="horz" pos="1344"/>
        <p:guide pos="5568"/>
        <p:guide pos="192"/>
        <p:guide pos="4512"/>
        <p:guide/>
        <p:guide pos="2936"/>
        <p:guide pos="2825"/>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3312" cy="340210"/>
          </a:xfrm>
          <a:prstGeom prst="rect">
            <a:avLst/>
          </a:prstGeom>
        </p:spPr>
        <p:txBody>
          <a:bodyPr vert="horz" lIns="91427" tIns="45713" rIns="91427" bIns="4571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622596" y="0"/>
            <a:ext cx="4303312" cy="340210"/>
          </a:xfrm>
          <a:prstGeom prst="rect">
            <a:avLst/>
          </a:prstGeom>
        </p:spPr>
        <p:txBody>
          <a:bodyPr vert="horz" lIns="91427" tIns="45713" rIns="91427" bIns="45713" rtlCol="0"/>
          <a:lstStyle>
            <a:lvl1pPr algn="r" eaLnBrk="1" fontAlgn="auto" hangingPunct="1">
              <a:spcBef>
                <a:spcPts val="0"/>
              </a:spcBef>
              <a:spcAft>
                <a:spcPts val="0"/>
              </a:spcAft>
              <a:defRPr sz="1200">
                <a:latin typeface="+mn-lt"/>
              </a:defRPr>
            </a:lvl1pPr>
          </a:lstStyle>
          <a:p>
            <a:pPr>
              <a:defRPr/>
            </a:pPr>
            <a:fld id="{BB67F92E-D841-4973-B027-3A4F57335CD7}" type="datetimeFigureOut">
              <a:rPr lang="en-US"/>
              <a:pPr>
                <a:defRPr/>
              </a:pPr>
              <a:t>4/16/2021</a:t>
            </a:fld>
            <a:endParaRPr lang="en-US"/>
          </a:p>
        </p:txBody>
      </p:sp>
      <p:sp>
        <p:nvSpPr>
          <p:cNvPr id="4" name="Footer Placeholder 3"/>
          <p:cNvSpPr>
            <a:spLocks noGrp="1"/>
          </p:cNvSpPr>
          <p:nvPr>
            <p:ph type="ftr" sz="quarter" idx="2"/>
          </p:nvPr>
        </p:nvSpPr>
        <p:spPr>
          <a:xfrm>
            <a:off x="1" y="6456378"/>
            <a:ext cx="4303312" cy="340210"/>
          </a:xfrm>
          <a:prstGeom prst="rect">
            <a:avLst/>
          </a:prstGeom>
        </p:spPr>
        <p:txBody>
          <a:bodyPr vert="horz" lIns="91427" tIns="45713" rIns="91427" bIns="4571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622596" y="6456378"/>
            <a:ext cx="4303312" cy="340210"/>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smtClean="0">
                <a:latin typeface="Calibri" pitchFamily="34" charset="0"/>
              </a:defRPr>
            </a:lvl1pPr>
          </a:lstStyle>
          <a:p>
            <a:pPr>
              <a:defRPr/>
            </a:pPr>
            <a:fld id="{EC9826FC-3ECB-457E-99FD-61753A323788}" type="slidenum">
              <a:rPr lang="en-US" altLang="en-US"/>
              <a:pPr>
                <a:defRPr/>
              </a:pPr>
              <a:t>‹#›</a:t>
            </a:fld>
            <a:endParaRPr lang="en-US" altLang="en-US"/>
          </a:p>
        </p:txBody>
      </p:sp>
    </p:spTree>
    <p:extLst>
      <p:ext uri="{BB962C8B-B14F-4D97-AF65-F5344CB8AC3E}">
        <p14:creationId xmlns:p14="http://schemas.microsoft.com/office/powerpoint/2010/main" val="285988546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3312" cy="340210"/>
          </a:xfrm>
          <a:prstGeom prst="rect">
            <a:avLst/>
          </a:prstGeom>
        </p:spPr>
        <p:txBody>
          <a:bodyPr vert="horz" lIns="91427" tIns="45713" rIns="91427" bIns="4571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622596" y="0"/>
            <a:ext cx="4303312" cy="340210"/>
          </a:xfrm>
          <a:prstGeom prst="rect">
            <a:avLst/>
          </a:prstGeom>
        </p:spPr>
        <p:txBody>
          <a:bodyPr vert="horz" lIns="91427" tIns="45713" rIns="91427" bIns="45713" rtlCol="0"/>
          <a:lstStyle>
            <a:lvl1pPr algn="r" eaLnBrk="1" fontAlgn="auto" hangingPunct="1">
              <a:spcBef>
                <a:spcPts val="0"/>
              </a:spcBef>
              <a:spcAft>
                <a:spcPts val="0"/>
              </a:spcAft>
              <a:defRPr sz="1200">
                <a:latin typeface="+mn-lt"/>
              </a:defRPr>
            </a:lvl1pPr>
          </a:lstStyle>
          <a:p>
            <a:pPr>
              <a:defRPr/>
            </a:pPr>
            <a:fld id="{423C9F4C-A840-4FB7-9683-BD49FCC69525}" type="datetimeFigureOut">
              <a:rPr lang="en-US"/>
              <a:pPr>
                <a:defRPr/>
              </a:pPr>
              <a:t>4/16/2021</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27" tIns="45713" rIns="91427" bIns="45713" rtlCol="0" anchor="ctr"/>
          <a:lstStyle/>
          <a:p>
            <a:pPr lvl="0"/>
            <a:endParaRPr lang="en-US" noProof="0"/>
          </a:p>
        </p:txBody>
      </p:sp>
      <p:sp>
        <p:nvSpPr>
          <p:cNvPr id="5" name="Notes Placeholder 4"/>
          <p:cNvSpPr>
            <a:spLocks noGrp="1"/>
          </p:cNvSpPr>
          <p:nvPr>
            <p:ph type="body" sz="quarter" idx="3"/>
          </p:nvPr>
        </p:nvSpPr>
        <p:spPr>
          <a:xfrm>
            <a:off x="992361" y="3229278"/>
            <a:ext cx="7943507" cy="3058628"/>
          </a:xfrm>
          <a:prstGeom prst="rect">
            <a:avLst/>
          </a:prstGeom>
        </p:spPr>
        <p:txBody>
          <a:bodyPr vert="horz" lIns="91427" tIns="45713" rIns="91427" bIns="45713"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6456378"/>
            <a:ext cx="4303312" cy="340210"/>
          </a:xfrm>
          <a:prstGeom prst="rect">
            <a:avLst/>
          </a:prstGeom>
        </p:spPr>
        <p:txBody>
          <a:bodyPr vert="horz" lIns="91427" tIns="45713" rIns="91427" bIns="4571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622596" y="6456378"/>
            <a:ext cx="4303312" cy="340210"/>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smtClean="0">
                <a:latin typeface="Calibri" pitchFamily="34" charset="0"/>
              </a:defRPr>
            </a:lvl1pPr>
          </a:lstStyle>
          <a:p>
            <a:pPr>
              <a:defRPr/>
            </a:pPr>
            <a:fld id="{3FF86256-2E67-4D34-8E79-DC93C647DCD5}" type="slidenum">
              <a:rPr lang="en-US" altLang="en-US"/>
              <a:pPr>
                <a:defRPr/>
              </a:pPr>
              <a:t>‹#›</a:t>
            </a:fld>
            <a:endParaRPr lang="en-US" altLang="en-US"/>
          </a:p>
        </p:txBody>
      </p:sp>
    </p:spTree>
    <p:extLst>
      <p:ext uri="{BB962C8B-B14F-4D97-AF65-F5344CB8AC3E}">
        <p14:creationId xmlns:p14="http://schemas.microsoft.com/office/powerpoint/2010/main" val="3651125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48896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281952" y="3900488"/>
            <a:ext cx="5880847"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dirty="0"/>
              <a:t>Click to edit Master subtitle style</a:t>
            </a:r>
          </a:p>
        </p:txBody>
      </p:sp>
      <p:sp>
        <p:nvSpPr>
          <p:cNvPr id="305156" name="Rectangle 5"/>
          <p:cNvSpPr>
            <a:spLocks noGrp="1" noChangeArrowheads="1"/>
          </p:cNvSpPr>
          <p:nvPr>
            <p:ph type="ctrTitle"/>
          </p:nvPr>
        </p:nvSpPr>
        <p:spPr bwMode="invGray">
          <a:xfrm>
            <a:off x="1281952" y="2286000"/>
            <a:ext cx="5880847" cy="1231106"/>
          </a:xfrm>
          <a:prstGeom prst="rect">
            <a:avLst/>
          </a:prstGeom>
        </p:spPr>
        <p:txBody>
          <a:bodyPr anchor="b">
            <a:noAutofit/>
          </a:bodyPr>
          <a:lstStyle>
            <a:lvl1pPr>
              <a:defRPr sz="4000" smtClean="0">
                <a:solidFill>
                  <a:schemeClr val="bg1"/>
                </a:solidFill>
                <a:latin typeface="Arial"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9CD74-8EEA-4D88-A981-8AFF75D29633}"/>
              </a:ext>
            </a:extLst>
          </p:cNvPr>
          <p:cNvSpPr>
            <a:spLocks noGrp="1"/>
          </p:cNvSpPr>
          <p:nvPr>
            <p:ph type="dt" sz="half" idx="10"/>
          </p:nvPr>
        </p:nvSpPr>
        <p:spPr>
          <a:xfrm>
            <a:off x="0" y="0"/>
            <a:ext cx="0" cy="0"/>
          </a:xfrm>
        </p:spPr>
        <p:txBody>
          <a:bodyPr/>
          <a:lstStyle>
            <a:lvl1pPr>
              <a:defRPr/>
            </a:lvl1pPr>
          </a:lstStyle>
          <a:p>
            <a:pPr>
              <a:defRPr/>
            </a:pPr>
            <a:fld id="{4CFEA8B9-645F-4BEB-A6F2-7355C325C87F}" type="datetimeFigureOut">
              <a:rPr lang="en-US"/>
              <a:pPr>
                <a:defRPr/>
              </a:pPr>
              <a:t>4/16/2021</a:t>
            </a:fld>
            <a:endParaRPr lang="en-US"/>
          </a:p>
        </p:txBody>
      </p:sp>
      <p:sp>
        <p:nvSpPr>
          <p:cNvPr id="5" name="Footer Placeholder 4">
            <a:extLst>
              <a:ext uri="{FF2B5EF4-FFF2-40B4-BE49-F238E27FC236}">
                <a16:creationId xmlns:a16="http://schemas.microsoft.com/office/drawing/2014/main" id="{2065ADFF-5457-47E9-B9E3-BD99345D2D44}"/>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0FB14C6-CAA4-42B2-977E-D2BE500CBEBE}"/>
              </a:ext>
            </a:extLst>
          </p:cNvPr>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pPr>
              <a:defRPr/>
            </a:pPr>
            <a:fld id="{4E7C7D19-472D-453C-BF50-9FF39AC0A5A6}" type="slidenum">
              <a:rPr lang="en-US" altLang="en-US"/>
              <a:pPr>
                <a:defRPr/>
              </a:pPr>
              <a:t>‹#›</a:t>
            </a:fld>
            <a:endParaRPr lang="en-US" altLang="en-US"/>
          </a:p>
        </p:txBody>
      </p:sp>
    </p:spTree>
    <p:extLst>
      <p:ext uri="{BB962C8B-B14F-4D97-AF65-F5344CB8AC3E}">
        <p14:creationId xmlns:p14="http://schemas.microsoft.com/office/powerpoint/2010/main" val="167607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4505325" cy="5943600"/>
          </a:xfrm>
          <a:prstGeom prst="rect">
            <a:avLst/>
          </a:prstGeom>
        </p:spPr>
        <p:txBody>
          <a:bodyPr/>
          <a:lstStyle>
            <a:lvl1pPr>
              <a:defRPr sz="1650" b="0" i="0" baseline="0"/>
            </a:lvl1pPr>
            <a:lvl2pPr>
              <a:defRPr sz="1500" baseline="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57724" y="609600"/>
            <a:ext cx="4486275" cy="5943600"/>
          </a:xfrm>
          <a:prstGeom prst="rect">
            <a:avLst/>
          </a:prstGeom>
        </p:spPr>
        <p:txBody>
          <a:bodyPr/>
          <a:lstStyle>
            <a:lvl1pPr>
              <a:defRPr sz="1650" b="0" i="0" baseline="0"/>
            </a:lvl1pPr>
            <a:lvl2pPr>
              <a:defRPr sz="1500" baseline="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2"/>
            <a:ext cx="9144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4288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0" y="493713"/>
            <a:ext cx="9144000" cy="0"/>
          </a:xfrm>
          <a:prstGeom prst="line">
            <a:avLst/>
          </a:prstGeom>
          <a:ln>
            <a:solidFill>
              <a:srgbClr val="1E00AA"/>
            </a:solidFill>
          </a:ln>
        </p:spPr>
        <p:style>
          <a:lnRef idx="1">
            <a:schemeClr val="accent1"/>
          </a:lnRef>
          <a:fillRef idx="0">
            <a:schemeClr val="accent1"/>
          </a:fillRef>
          <a:effectRef idx="0">
            <a:schemeClr val="accent1"/>
          </a:effectRef>
          <a:fontRef idx="minor">
            <a:schemeClr val="tx1"/>
          </a:fontRef>
        </p:style>
      </p:cxnSp>
      <p:sp>
        <p:nvSpPr>
          <p:cNvPr id="3" name="Title 1"/>
          <p:cNvSpPr>
            <a:spLocks noGrp="1"/>
          </p:cNvSpPr>
          <p:nvPr>
            <p:ph type="title"/>
          </p:nvPr>
        </p:nvSpPr>
        <p:spPr>
          <a:xfrm>
            <a:off x="0" y="76200"/>
            <a:ext cx="9144000" cy="380999"/>
          </a:xfrm>
          <a:prstGeom prst="rect">
            <a:avLst/>
          </a:prstGeom>
          <a:solidFill>
            <a:schemeClr val="tx1"/>
          </a:solidFill>
        </p:spPr>
        <p:txBody>
          <a:bodyPr/>
          <a:lstStyle>
            <a:lvl1pPr>
              <a:defRPr>
                <a:solidFill>
                  <a:schemeClr val="bg1"/>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tx1"/>
        </a:solidFill>
        <a:effectLst/>
      </p:bgPr>
    </p:bg>
    <p:spTree>
      <p:nvGrpSpPr>
        <p:cNvPr id="1" name=""/>
        <p:cNvGrpSpPr/>
        <p:nvPr/>
      </p:nvGrpSpPr>
      <p:grpSpPr>
        <a:xfrm>
          <a:off x="0" y="0"/>
          <a:ext cx="0" cy="0"/>
          <a:chOff x="0" y="0"/>
          <a:chExt cx="0" cy="0"/>
        </a:xfrm>
      </p:grpSpPr>
      <p:cxnSp>
        <p:nvCxnSpPr>
          <p:cNvPr id="4" name="Straight Connector 3"/>
          <p:cNvCxnSpPr/>
          <p:nvPr userDrawn="1"/>
        </p:nvCxnSpPr>
        <p:spPr>
          <a:xfrm>
            <a:off x="0" y="493713"/>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0" y="76200"/>
            <a:ext cx="9144000" cy="380999"/>
          </a:xfrm>
          <a:prstGeom prst="rect">
            <a:avLst/>
          </a:prstGeom>
        </p:spPr>
        <p:txBody>
          <a:bodyPr/>
          <a:lstStyle>
            <a:lvl1pPr>
              <a:defRPr>
                <a:solidFill>
                  <a:schemeClr val="bg1"/>
                </a:solidFill>
              </a:defRPr>
            </a:lvl1pPr>
          </a:lstStyle>
          <a:p>
            <a:r>
              <a:rPr lang="en-US" dirty="0"/>
              <a:t>Click to edit Master title style</a:t>
            </a:r>
          </a:p>
        </p:txBody>
      </p:sp>
      <p:sp>
        <p:nvSpPr>
          <p:cNvPr id="7" name="Text Placeholder 7"/>
          <p:cNvSpPr>
            <a:spLocks noGrp="1"/>
          </p:cNvSpPr>
          <p:nvPr>
            <p:ph type="body" sz="quarter" idx="13"/>
          </p:nvPr>
        </p:nvSpPr>
        <p:spPr>
          <a:xfrm>
            <a:off x="0" y="609600"/>
            <a:ext cx="9144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bg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bg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609600"/>
            <a:ext cx="4505325"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57724" y="609600"/>
            <a:ext cx="4486275"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0"/>
            <a:ext cx="9144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38234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a:extLst>
              <a:ext uri="{FF2B5EF4-FFF2-40B4-BE49-F238E27FC236}">
                <a16:creationId xmlns:a16="http://schemas.microsoft.com/office/drawing/2014/main" id="{8B7AF078-1873-49ED-AD9B-FF6AC048B5F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7508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154" name="Text Placeholder 7"/>
          <p:cNvSpPr>
            <a:spLocks noGrp="1"/>
          </p:cNvSpPr>
          <p:nvPr>
            <p:ph type="subTitle" idx="1"/>
          </p:nvPr>
        </p:nvSpPr>
        <p:spPr bwMode="invGray">
          <a:xfrm>
            <a:off x="1281954" y="3900488"/>
            <a:ext cx="5880847" cy="300082"/>
          </a:xfrm>
          <a:prstGeom prst="rect">
            <a:avLst/>
          </a:prstGeom>
        </p:spPr>
        <p:txBody>
          <a:bodyPr>
            <a:spAutoFit/>
          </a:bodyPr>
          <a:lstStyle>
            <a:lvl1pPr marL="0" indent="0">
              <a:buFontTx/>
              <a:buNone/>
              <a:defRPr sz="135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281954" y="2286000"/>
            <a:ext cx="5880847" cy="1231106"/>
          </a:xfrm>
          <a:prstGeom prst="rect">
            <a:avLst/>
          </a:prstGeom>
        </p:spPr>
        <p:txBody>
          <a:bodyPr anchor="b">
            <a:noAutofit/>
          </a:bodyPr>
          <a:lstStyle>
            <a:lvl1pPr>
              <a:defRPr sz="3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008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4"/>
            <a:ext cx="9144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78842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4"/>
            <a:ext cx="9144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9144000" cy="5943600"/>
          </a:xfrm>
          <a:prstGeom prst="rect">
            <a:avLst/>
          </a:prstGeom>
        </p:spPr>
        <p:txBody>
          <a:bodyPr>
            <a:normAutofit/>
          </a:bodyPr>
          <a:lstStyle>
            <a:lvl1pPr algn="l" defTabSz="685800" rtl="0" eaLnBrk="1" latinLnBrk="0" hangingPunct="1">
              <a:spcBef>
                <a:spcPct val="20000"/>
              </a:spcBef>
              <a:buFont typeface="Symbol" pitchFamily="18" charset="2"/>
              <a:buChar char="·"/>
              <a:defRPr lang="en-US" sz="1650" b="0" kern="1200" dirty="0" smtClean="0">
                <a:solidFill>
                  <a:schemeClr val="tx1"/>
                </a:solidFill>
                <a:latin typeface="Arial" pitchFamily="34" charset="0"/>
                <a:ea typeface="+mn-ea"/>
                <a:cs typeface="Arial" pitchFamily="34" charset="0"/>
              </a:defRPr>
            </a:lvl1pPr>
            <a:lvl2pPr algn="l" defTabSz="685800" rtl="0" eaLnBrk="1" latinLnBrk="0" hangingPunct="1">
              <a:spcBef>
                <a:spcPct val="20000"/>
              </a:spcBef>
              <a:buFont typeface="Wingdings" pitchFamily="2" charset="2"/>
              <a:buChar char="§"/>
              <a:defRPr lang="en-US" sz="1500" b="0" kern="1200" dirty="0" smtClean="0">
                <a:solidFill>
                  <a:schemeClr val="tx1"/>
                </a:solidFill>
                <a:latin typeface="Arial" pitchFamily="34" charset="0"/>
                <a:ea typeface="+mn-ea"/>
                <a:cs typeface="Arial" pitchFamily="34" charset="0"/>
              </a:defRPr>
            </a:lvl2pPr>
            <a:lvl3pPr algn="l" defTabSz="685800" rtl="0" eaLnBrk="1" latinLnBrk="0" hangingPunct="1">
              <a:spcBef>
                <a:spcPct val="20000"/>
              </a:spcBef>
              <a:buFont typeface="Symbol" pitchFamily="18" charset="2"/>
              <a:buChar char="-"/>
              <a:defRPr lang="en-US" sz="1350" kern="1200" dirty="0" smtClean="0">
                <a:solidFill>
                  <a:schemeClr val="tx1"/>
                </a:solidFill>
                <a:latin typeface="Arial" pitchFamily="34" charset="0"/>
                <a:ea typeface="+mn-ea"/>
                <a:cs typeface="Arial" pitchFamily="34" charset="0"/>
              </a:defRPr>
            </a:lvl3pPr>
            <a:lvl4pPr algn="l" defTabSz="685800" rtl="0" eaLnBrk="1" latinLnBrk="0" hangingPunct="1">
              <a:spcBef>
                <a:spcPct val="20000"/>
              </a:spcBef>
              <a:buFont typeface="Symbol" pitchFamily="18" charset="2"/>
              <a:buChar char="-"/>
              <a:defRPr lang="en-US" sz="1200" kern="1200" dirty="0" smtClean="0">
                <a:solidFill>
                  <a:schemeClr val="tx1"/>
                </a:solidFill>
                <a:latin typeface="Arial" pitchFamily="34" charset="0"/>
                <a:ea typeface="+mn-ea"/>
                <a:cs typeface="Arial" pitchFamily="34" charset="0"/>
              </a:defRPr>
            </a:lvl4pPr>
            <a:lvl5pPr algn="l" defTabSz="685800" rtl="0" eaLnBrk="1" latinLnBrk="0" hangingPunct="1">
              <a:spcBef>
                <a:spcPct val="20000"/>
              </a:spcBef>
              <a:buFont typeface="Symbol" pitchFamily="18" charset="2"/>
              <a:buChar char="&gt;"/>
              <a:defRPr lang="en-US" sz="12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9836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4"/>
            <a:ext cx="9144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9144000" cy="5943600"/>
          </a:xfrm>
          <a:prstGeom prst="rect">
            <a:avLst/>
          </a:prstGeom>
        </p:spPr>
        <p:txBody>
          <a:bodyPr>
            <a:normAutofit/>
          </a:bodyPr>
          <a:lstStyle>
            <a:lvl1pPr algn="l" defTabSz="685800" rtl="0" eaLnBrk="1" latinLnBrk="0" hangingPunct="1">
              <a:spcBef>
                <a:spcPct val="20000"/>
              </a:spcBef>
              <a:buFont typeface="Symbol" pitchFamily="18" charset="2"/>
              <a:buChar char="·"/>
              <a:defRPr lang="en-US" sz="1650" b="0" kern="1200" dirty="0" smtClean="0">
                <a:solidFill>
                  <a:schemeClr val="tx1"/>
                </a:solidFill>
                <a:latin typeface="Arial" pitchFamily="34" charset="0"/>
                <a:ea typeface="+mn-ea"/>
                <a:cs typeface="Arial" pitchFamily="34" charset="0"/>
              </a:defRPr>
            </a:lvl1pPr>
            <a:lvl2pPr algn="l" defTabSz="685800" rtl="0" eaLnBrk="1" latinLnBrk="0" hangingPunct="1">
              <a:spcBef>
                <a:spcPct val="20000"/>
              </a:spcBef>
              <a:buFont typeface="Wingdings" pitchFamily="2" charset="2"/>
              <a:buChar char="§"/>
              <a:defRPr lang="en-US" sz="1500" b="0" kern="1200" dirty="0" smtClean="0">
                <a:solidFill>
                  <a:schemeClr val="tx1"/>
                </a:solidFill>
                <a:latin typeface="Arial" pitchFamily="34" charset="0"/>
                <a:ea typeface="+mn-ea"/>
                <a:cs typeface="Arial" pitchFamily="34" charset="0"/>
              </a:defRPr>
            </a:lvl2pPr>
            <a:lvl3pPr algn="l" defTabSz="685800" rtl="0" eaLnBrk="1" latinLnBrk="0" hangingPunct="1">
              <a:spcBef>
                <a:spcPct val="20000"/>
              </a:spcBef>
              <a:buFont typeface="Symbol" pitchFamily="18" charset="2"/>
              <a:buChar char="-"/>
              <a:defRPr lang="en-US" sz="1350" kern="1200" dirty="0" smtClean="0">
                <a:solidFill>
                  <a:schemeClr val="tx1"/>
                </a:solidFill>
                <a:latin typeface="Arial" pitchFamily="34" charset="0"/>
                <a:ea typeface="+mn-ea"/>
                <a:cs typeface="Arial" pitchFamily="34" charset="0"/>
              </a:defRPr>
            </a:lvl3pPr>
            <a:lvl4pPr algn="l" defTabSz="685800" rtl="0" eaLnBrk="1" latinLnBrk="0" hangingPunct="1">
              <a:spcBef>
                <a:spcPct val="20000"/>
              </a:spcBef>
              <a:buFont typeface="Symbol" pitchFamily="18" charset="2"/>
              <a:buChar char="-"/>
              <a:defRPr lang="en-US" sz="1200" kern="1200" dirty="0" smtClean="0">
                <a:solidFill>
                  <a:schemeClr val="tx1"/>
                </a:solidFill>
                <a:latin typeface="Arial" pitchFamily="34" charset="0"/>
                <a:ea typeface="+mn-ea"/>
                <a:cs typeface="Arial" pitchFamily="34" charset="0"/>
              </a:defRPr>
            </a:lvl4pPr>
            <a:lvl5pPr algn="l" defTabSz="685800" rtl="0" eaLnBrk="1" latinLnBrk="0" hangingPunct="1">
              <a:spcBef>
                <a:spcPct val="20000"/>
              </a:spcBef>
              <a:buFont typeface="Symbol" pitchFamily="18" charset="2"/>
              <a:buChar char="&gt;"/>
              <a:defRPr lang="en-US" sz="12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93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4"/>
            <a:ext cx="9144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9144000" cy="5943600"/>
          </a:xfrm>
          <a:prstGeom prst="rect">
            <a:avLst/>
          </a:prstGeom>
        </p:spPr>
        <p:txBody>
          <a:bodyPr>
            <a:normAutofit/>
          </a:bodyPr>
          <a:lstStyle>
            <a:lvl1pPr algn="l" defTabSz="685800" rtl="0" eaLnBrk="1" latinLnBrk="0" hangingPunct="1">
              <a:spcBef>
                <a:spcPct val="20000"/>
              </a:spcBef>
              <a:buFont typeface="Symbol" pitchFamily="18" charset="2"/>
              <a:buChar char="·"/>
              <a:defRPr lang="en-US" sz="1650" b="0" kern="1200" dirty="0" smtClean="0">
                <a:solidFill>
                  <a:schemeClr val="tx1"/>
                </a:solidFill>
                <a:latin typeface="Arial" pitchFamily="34" charset="0"/>
                <a:ea typeface="+mn-ea"/>
                <a:cs typeface="Arial" pitchFamily="34" charset="0"/>
              </a:defRPr>
            </a:lvl1pPr>
            <a:lvl2pPr algn="l" defTabSz="685800" rtl="0" eaLnBrk="1" latinLnBrk="0" hangingPunct="1">
              <a:spcBef>
                <a:spcPct val="20000"/>
              </a:spcBef>
              <a:buFont typeface="Wingdings" pitchFamily="2" charset="2"/>
              <a:buChar char="§"/>
              <a:defRPr lang="en-US" sz="1500" b="0" kern="1200" dirty="0" smtClean="0">
                <a:solidFill>
                  <a:schemeClr val="tx1"/>
                </a:solidFill>
                <a:latin typeface="Arial" pitchFamily="34" charset="0"/>
                <a:ea typeface="+mn-ea"/>
                <a:cs typeface="Arial" pitchFamily="34" charset="0"/>
              </a:defRPr>
            </a:lvl2pPr>
            <a:lvl3pPr algn="l" defTabSz="685800" rtl="0" eaLnBrk="1" latinLnBrk="0" hangingPunct="1">
              <a:spcBef>
                <a:spcPct val="20000"/>
              </a:spcBef>
              <a:buFont typeface="Symbol" pitchFamily="18" charset="2"/>
              <a:buChar char="-"/>
              <a:defRPr lang="en-US" sz="1350" kern="1200" dirty="0" smtClean="0">
                <a:solidFill>
                  <a:schemeClr val="tx1"/>
                </a:solidFill>
                <a:latin typeface="Arial" pitchFamily="34" charset="0"/>
                <a:ea typeface="+mn-ea"/>
                <a:cs typeface="Arial" pitchFamily="34" charset="0"/>
              </a:defRPr>
            </a:lvl3pPr>
            <a:lvl4pPr algn="l" defTabSz="685800" rtl="0" eaLnBrk="1" latinLnBrk="0" hangingPunct="1">
              <a:spcBef>
                <a:spcPct val="20000"/>
              </a:spcBef>
              <a:buFont typeface="Symbol" pitchFamily="18" charset="2"/>
              <a:buChar char="-"/>
              <a:defRPr lang="en-US" sz="1200" kern="1200" dirty="0" smtClean="0">
                <a:solidFill>
                  <a:schemeClr val="tx1"/>
                </a:solidFill>
                <a:latin typeface="Arial" pitchFamily="34" charset="0"/>
                <a:ea typeface="+mn-ea"/>
                <a:cs typeface="Arial" pitchFamily="34" charset="0"/>
              </a:defRPr>
            </a:lvl4pPr>
            <a:lvl5pPr algn="l" defTabSz="685800" rtl="0" eaLnBrk="1" latinLnBrk="0" hangingPunct="1">
              <a:spcBef>
                <a:spcPct val="20000"/>
              </a:spcBef>
              <a:buFont typeface="Symbol" pitchFamily="18" charset="2"/>
              <a:buChar char="&gt;"/>
              <a:defRPr lang="en-US" sz="12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502994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7" name="Rectangle 27"/>
          <p:cNvSpPr>
            <a:spLocks noChangeArrowheads="1"/>
          </p:cNvSpPr>
          <p:nvPr/>
        </p:nvSpPr>
        <p:spPr bwMode="auto">
          <a:xfrm flipV="1">
            <a:off x="0" y="6572250"/>
            <a:ext cx="9144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43" name="Slide Number Placeholder 5"/>
          <p:cNvSpPr txBox="1">
            <a:spLocks/>
          </p:cNvSpPr>
          <p:nvPr/>
        </p:nvSpPr>
        <p:spPr bwMode="auto">
          <a:xfrm>
            <a:off x="8715375" y="6572250"/>
            <a:ext cx="428625" cy="293688"/>
          </a:xfrm>
          <a:prstGeom prst="rect">
            <a:avLst/>
          </a:prstGeom>
          <a:noFill/>
          <a:ln w="9525">
            <a:noFill/>
            <a:miter lim="800000"/>
            <a:headEnd/>
            <a:tailEnd/>
          </a:ln>
        </p:spPr>
        <p:txBody>
          <a:bodyPr anchor="ctr"/>
          <a:lstStyle/>
          <a:p>
            <a:pPr algn="r" eaLnBrk="1" hangingPunct="1">
              <a:defRPr/>
            </a:pPr>
            <a:fld id="{EE81E1B6-A746-4144-8171-6351A6A572FE}" type="slidenum">
              <a:rPr lang="en-US" altLang="en-US" sz="800"/>
              <a:pPr algn="r" eaLnBrk="1" hangingPunct="1">
                <a:defRPr/>
              </a:pPr>
              <a:t>‹#›</a:t>
            </a:fld>
            <a:endParaRPr lang="en-US" altLang="en-US" sz="800"/>
          </a:p>
        </p:txBody>
      </p:sp>
      <p:cxnSp>
        <p:nvCxnSpPr>
          <p:cNvPr id="7" name="Straight Connector 6"/>
          <p:cNvCxnSpPr/>
          <p:nvPr userDrawn="1"/>
        </p:nvCxnSpPr>
        <p:spPr>
          <a:xfrm>
            <a:off x="0" y="457200"/>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6905" r:id="rId1"/>
    <p:sldLayoutId id="2147486906" r:id="rId2"/>
    <p:sldLayoutId id="2147486907" r:id="rId3"/>
    <p:sldLayoutId id="2147486908" r:id="rId4"/>
  </p:sldLayoutIdLst>
  <p:hf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B6B896ED-EF02-4484-B8A5-D04D8FF6F925}"/>
              </a:ext>
            </a:extLst>
          </p:cNvPr>
          <p:cNvSpPr>
            <a:spLocks noChangeArrowheads="1"/>
          </p:cNvSpPr>
          <p:nvPr/>
        </p:nvSpPr>
        <p:spPr bwMode="auto">
          <a:xfrm>
            <a:off x="0" y="0"/>
            <a:ext cx="9144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004F3611-DBF2-4543-9B8B-5B0B72159358}"/>
              </a:ext>
            </a:extLst>
          </p:cNvPr>
          <p:cNvSpPr>
            <a:spLocks noChangeArrowheads="1"/>
          </p:cNvSpPr>
          <p:nvPr/>
        </p:nvSpPr>
        <p:spPr bwMode="auto">
          <a:xfrm flipV="1">
            <a:off x="0" y="6572250"/>
            <a:ext cx="9144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a:extLst>
              <a:ext uri="{FF2B5EF4-FFF2-40B4-BE49-F238E27FC236}">
                <a16:creationId xmlns:a16="http://schemas.microsoft.com/office/drawing/2014/main" id="{D00045CA-9501-4C1C-B195-DA04D8B82AAB}"/>
              </a:ext>
            </a:extLst>
          </p:cNvPr>
          <p:cNvSpPr txBox="1">
            <a:spLocks/>
          </p:cNvSpPr>
          <p:nvPr/>
        </p:nvSpPr>
        <p:spPr bwMode="auto">
          <a:xfrm>
            <a:off x="8715375" y="6572250"/>
            <a:ext cx="428625" cy="293688"/>
          </a:xfrm>
          <a:prstGeom prst="rect">
            <a:avLst/>
          </a:prstGeom>
          <a:no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441CF957-0EEB-4DAD-B318-3054DEE69287}" type="slidenum">
              <a:rPr lang="en-US" altLang="en-US" sz="600" smtClean="0"/>
              <a:pPr algn="r" eaLnBrk="1" hangingPunct="1">
                <a:defRPr/>
              </a:pPr>
              <a:t>‹#›</a:t>
            </a:fld>
            <a:endParaRPr lang="en-US" altLang="en-US" sz="600"/>
          </a:p>
        </p:txBody>
      </p:sp>
      <p:pic>
        <p:nvPicPr>
          <p:cNvPr id="2053" name="Picture 5" descr="G:\T420-SyncBack-BACKUP Folder\HVPE-C\UHV Website\Logos Human Values &amp; Universities\universal_round.png">
            <a:extLst>
              <a:ext uri="{FF2B5EF4-FFF2-40B4-BE49-F238E27FC236}">
                <a16:creationId xmlns:a16="http://schemas.microsoft.com/office/drawing/2014/main" id="{5DB9E65A-DF0B-4F99-9BC4-70117EFADE20}"/>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553200"/>
            <a:ext cx="3048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039858"/>
      </p:ext>
    </p:extLst>
  </p:cSld>
  <p:clrMap bg1="lt1" tx1="dk1" bg2="lt2" tx2="dk2" accent1="accent1" accent2="accent2" accent3="accent3" accent4="accent4" accent5="accent5" accent6="accent6" hlink="hlink" folHlink="folHlink"/>
  <p:sldLayoutIdLst>
    <p:sldLayoutId id="2147486910" r:id="rId1"/>
    <p:sldLayoutId id="2147486911" r:id="rId2"/>
    <p:sldLayoutId id="2147486912" r:id="rId3"/>
    <p:sldLayoutId id="2147486913" r:id="rId4"/>
    <p:sldLayoutId id="2147486914" r:id="rId5"/>
    <p:sldLayoutId id="2147486915" r:id="rId6"/>
    <p:sldLayoutId id="2147486916" r:id="rId7"/>
  </p:sldLayoutIdLst>
  <p:hf sldNum="0" hdr="0" ftr="0" dt="0"/>
  <p:txStyles>
    <p:titleStyle>
      <a:lvl1pPr algn="l" rtl="0" eaLnBrk="0" fontAlgn="base" hangingPunct="0">
        <a:spcBef>
          <a:spcPct val="0"/>
        </a:spcBef>
        <a:spcAft>
          <a:spcPct val="0"/>
        </a:spcAft>
        <a:defRPr sz="1600" b="1" kern="1200">
          <a:solidFill>
            <a:schemeClr val="bg1"/>
          </a:solidFill>
          <a:latin typeface="Arial" pitchFamily="34" charset="0"/>
          <a:ea typeface="+mj-ea"/>
          <a:cs typeface="+mj-cs"/>
        </a:defRPr>
      </a:lvl1pPr>
      <a:lvl2pPr algn="l" rtl="0" eaLnBrk="0" fontAlgn="base" hangingPunct="0">
        <a:spcBef>
          <a:spcPct val="0"/>
        </a:spcBef>
        <a:spcAft>
          <a:spcPct val="0"/>
        </a:spcAft>
        <a:defRPr sz="1600" b="1">
          <a:solidFill>
            <a:schemeClr val="bg1"/>
          </a:solidFill>
          <a:latin typeface="Arial" charset="0"/>
        </a:defRPr>
      </a:lvl2pPr>
      <a:lvl3pPr algn="l" rtl="0" eaLnBrk="0" fontAlgn="base" hangingPunct="0">
        <a:spcBef>
          <a:spcPct val="0"/>
        </a:spcBef>
        <a:spcAft>
          <a:spcPct val="0"/>
        </a:spcAft>
        <a:defRPr sz="1600" b="1">
          <a:solidFill>
            <a:schemeClr val="bg1"/>
          </a:solidFill>
          <a:latin typeface="Arial" charset="0"/>
        </a:defRPr>
      </a:lvl3pPr>
      <a:lvl4pPr algn="l" rtl="0" eaLnBrk="0" fontAlgn="base" hangingPunct="0">
        <a:spcBef>
          <a:spcPct val="0"/>
        </a:spcBef>
        <a:spcAft>
          <a:spcPct val="0"/>
        </a:spcAft>
        <a:defRPr sz="1600" b="1">
          <a:solidFill>
            <a:schemeClr val="bg1"/>
          </a:solidFill>
          <a:latin typeface="Arial" charset="0"/>
        </a:defRPr>
      </a:lvl4pPr>
      <a:lvl5pPr algn="l" rtl="0" eaLnBrk="0" fontAlgn="base" hangingPunct="0">
        <a:spcBef>
          <a:spcPct val="0"/>
        </a:spcBef>
        <a:spcAft>
          <a:spcPct val="0"/>
        </a:spcAft>
        <a:defRPr sz="1600" b="1">
          <a:solidFill>
            <a:schemeClr val="bg1"/>
          </a:solidFill>
          <a:latin typeface="Arial"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p:titleStyle>
    <p:bodyStyle>
      <a:lvl1pPr marL="171450" indent="-171450" algn="l" rtl="0" eaLnBrk="0" fontAlgn="base" hangingPunct="0">
        <a:spcBef>
          <a:spcPct val="20000"/>
        </a:spcBef>
        <a:spcAft>
          <a:spcPct val="0"/>
        </a:spcAft>
        <a:buFont typeface="Arial" panose="020B0604020202020204" pitchFamily="34" charset="0"/>
        <a:buChar char="•"/>
        <a:defRPr sz="2400" b="1" kern="1200">
          <a:solidFill>
            <a:schemeClr val="tx1"/>
          </a:solidFill>
          <a:latin typeface="Arial" pitchFamily="34" charset="0"/>
          <a:ea typeface="+mn-ea"/>
          <a:cs typeface="+mn-cs"/>
        </a:defRPr>
      </a:lvl1pPr>
      <a:lvl2pPr marL="342900" indent="-171450" algn="l" rtl="0" eaLnBrk="0" fontAlgn="base" hangingPunct="0">
        <a:spcBef>
          <a:spcPct val="20000"/>
        </a:spcBef>
        <a:spcAft>
          <a:spcPct val="0"/>
        </a:spcAft>
        <a:buFont typeface="Arial" panose="020B0604020202020204" pitchFamily="34" charset="0"/>
        <a:buChar char="–"/>
        <a:defRPr sz="2100" kern="1200">
          <a:solidFill>
            <a:schemeClr val="tx1"/>
          </a:solidFill>
          <a:latin typeface="Arial" pitchFamily="34" charset="0"/>
          <a:ea typeface="+mn-ea"/>
          <a:cs typeface="+mn-cs"/>
        </a:defRPr>
      </a:lvl2pPr>
      <a:lvl3pPr marL="5143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mn-cs"/>
        </a:defRPr>
      </a:lvl3pPr>
      <a:lvl4pPr marL="674688" indent="-15875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itchFamily="34" charset="0"/>
          <a:ea typeface="+mn-ea"/>
          <a:cs typeface="+mn-cs"/>
        </a:defRPr>
      </a:lvl4pPr>
      <a:lvl5pPr marL="858838" indent="-182563"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noChangeArrowheads="1"/>
          </p:cNvSpPr>
          <p:nvPr>
            <p:ph type="ctrTitle"/>
          </p:nvPr>
        </p:nvSpPr>
        <p:spPr>
          <a:xfrm>
            <a:off x="1511300" y="3581400"/>
            <a:ext cx="5880100" cy="2667000"/>
          </a:xfrm>
          <a:noFill/>
          <a:ln>
            <a:miter lim="800000"/>
            <a:headEnd/>
            <a:tailEnd/>
          </a:ln>
        </p:spPr>
        <p:txBody>
          <a:bodyPr vert="horz" wrap="square" lIns="91440" tIns="45720" rIns="91440" bIns="45720" numCol="1" anchorCtr="0" compatLnSpc="1">
            <a:prstTxWarp prst="textNoShape">
              <a:avLst/>
            </a:prstTxWarp>
          </a:bodyPr>
          <a:lstStyle/>
          <a:p>
            <a:pPr algn="ctr"/>
            <a:r>
              <a:rPr lang="en-IN" altLang="en-US" sz="3200" dirty="0">
                <a:latin typeface="Arial" pitchFamily="34" charset="0"/>
              </a:rPr>
              <a:t>Tutorial Exercises</a:t>
            </a:r>
            <a:br>
              <a:rPr lang="hi-IN" altLang="en-US" sz="3200" dirty="0">
                <a:latin typeface="Arial" pitchFamily="34" charset="0"/>
              </a:rPr>
            </a:br>
            <a:br>
              <a:rPr lang="en-IN" altLang="en-US" sz="3200" dirty="0">
                <a:latin typeface="Arial" pitchFamily="34" charset="0"/>
              </a:rPr>
            </a:br>
            <a:br>
              <a:rPr lang="en-IN" altLang="en-US" sz="3200" dirty="0">
                <a:latin typeface="Arial" pitchFamily="34" charset="0"/>
              </a:rPr>
            </a:br>
            <a:r>
              <a:rPr lang="en-IN" altLang="en-US" sz="3200" dirty="0">
                <a:latin typeface="Arial" pitchFamily="34" charset="0"/>
              </a:rPr>
              <a:t>We (each one of us) are doing these exercises for developing ourselves</a:t>
            </a:r>
            <a:br>
              <a:rPr lang="en-IN" altLang="en-US" sz="3200" dirty="0">
                <a:latin typeface="Arial" pitchFamily="34" charset="0"/>
              </a:rPr>
            </a:br>
            <a:br>
              <a:rPr lang="en-IN" altLang="en-US" sz="3200" dirty="0">
                <a:latin typeface="Arial" pitchFamily="34" charset="0"/>
              </a:rPr>
            </a:br>
            <a:r>
              <a:rPr lang="en-IN" altLang="en-US" sz="2000" dirty="0">
                <a:latin typeface="Arial" pitchFamily="34" charset="0"/>
              </a:rPr>
              <a:t>- Developing understanding and</a:t>
            </a:r>
            <a:br>
              <a:rPr lang="en-IN" altLang="en-US" sz="2000" dirty="0">
                <a:latin typeface="Arial" pitchFamily="34" charset="0"/>
              </a:rPr>
            </a:br>
            <a:r>
              <a:rPr lang="en-IN" altLang="en-US" sz="2000" dirty="0">
                <a:latin typeface="Arial" pitchFamily="34" charset="0"/>
              </a:rPr>
              <a:t>- Purification of </a:t>
            </a:r>
            <a:r>
              <a:rPr lang="en-IN" altLang="en-US" sz="2000" dirty="0" err="1">
                <a:latin typeface="Arial" pitchFamily="34" charset="0"/>
              </a:rPr>
              <a:t>sanskar</a:t>
            </a:r>
            <a:endParaRPr lang="en-US" altLang="en-US" sz="20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CF740-AB93-48B1-9AB1-781877A44CBA}"/>
              </a:ext>
            </a:extLst>
          </p:cNvPr>
          <p:cNvSpPr>
            <a:spLocks noGrp="1"/>
          </p:cNvSpPr>
          <p:nvPr>
            <p:ph type="title"/>
          </p:nvPr>
        </p:nvSpPr>
        <p:spPr/>
        <p:txBody>
          <a:bodyPr/>
          <a:lstStyle/>
          <a:p>
            <a:r>
              <a:rPr lang="en-IN" altLang="en-US" dirty="0"/>
              <a:t>Day 4: Observing, Understanding Relationship, Feeling</a:t>
            </a:r>
            <a:endParaRPr lang="en-US" dirty="0"/>
          </a:p>
        </p:txBody>
      </p:sp>
      <p:sp>
        <p:nvSpPr>
          <p:cNvPr id="3" name="Text Placeholder 2">
            <a:extLst>
              <a:ext uri="{FF2B5EF4-FFF2-40B4-BE49-F238E27FC236}">
                <a16:creationId xmlns:a16="http://schemas.microsoft.com/office/drawing/2014/main" id="{6CDB737F-D8EE-4064-8C10-B94BD003A5CC}"/>
              </a:ext>
            </a:extLst>
          </p:cNvPr>
          <p:cNvSpPr>
            <a:spLocks noGrp="1"/>
          </p:cNvSpPr>
          <p:nvPr>
            <p:ph type="body" sz="quarter" idx="13"/>
          </p:nvPr>
        </p:nvSpPr>
        <p:spPr/>
        <p:txBody>
          <a:bodyPr>
            <a:normAutofit/>
          </a:bodyPr>
          <a:lstStyle/>
          <a:p>
            <a:pPr marL="0" indent="0">
              <a:buNone/>
              <a:defRPr/>
            </a:pPr>
            <a:r>
              <a:rPr lang="en-IN" altLang="en-US" dirty="0"/>
              <a:t>In human-human relationship, which feelings are inherent, natural</a:t>
            </a:r>
            <a:endParaRPr lang="hi-IN" altLang="en-US" dirty="0"/>
          </a:p>
          <a:p>
            <a:pPr marL="685800" lvl="1" indent="-457200">
              <a:buNone/>
            </a:pPr>
            <a:r>
              <a:rPr lang="en-IN" altLang="en-US" sz="2200" dirty="0"/>
              <a:t>Feeling of 	trust 		or 	mistrust, opposition?</a:t>
            </a:r>
          </a:p>
          <a:p>
            <a:pPr marL="685800" lvl="1" indent="-457200">
              <a:buNone/>
            </a:pPr>
            <a:r>
              <a:rPr lang="en-IN" altLang="en-US" sz="2200" dirty="0"/>
              <a:t>Feeling of 	respect 	or 	disrespect?</a:t>
            </a:r>
          </a:p>
          <a:p>
            <a:pPr marL="685800" lvl="1" indent="-457200">
              <a:buNone/>
            </a:pPr>
            <a:r>
              <a:rPr lang="en-IN" altLang="en-US" sz="2200" dirty="0"/>
              <a:t>Feeling of 	affection	or 	jealousy?</a:t>
            </a:r>
          </a:p>
          <a:p>
            <a:pPr marL="685800" lvl="1" indent="-457200">
              <a:buNone/>
            </a:pPr>
            <a:r>
              <a:rPr lang="en-IN" altLang="en-US" sz="2200" dirty="0"/>
              <a:t>Feeling of 	care 		or 	exploitation?</a:t>
            </a:r>
          </a:p>
          <a:p>
            <a:pPr marL="685800" lvl="1" indent="-457200">
              <a:buNone/>
            </a:pPr>
            <a:r>
              <a:rPr lang="en-IN" altLang="en-US" sz="2200" dirty="0"/>
              <a:t>Feeling of 	guidance 	or 	misguidance, confusion?</a:t>
            </a:r>
          </a:p>
          <a:p>
            <a:pPr marL="685800" lvl="1" indent="-457200">
              <a:buNone/>
            </a:pPr>
            <a:r>
              <a:rPr lang="en-IN" altLang="en-US" sz="2200" dirty="0"/>
              <a:t>Feeling of	reverence	or 	irreverence?</a:t>
            </a:r>
          </a:p>
          <a:p>
            <a:pPr marL="685800" lvl="1" indent="-457200">
              <a:buNone/>
            </a:pPr>
            <a:r>
              <a:rPr lang="en-IN" altLang="en-US" sz="2200" dirty="0"/>
              <a:t>Feeling of	glory		or 	inglorious feelings?</a:t>
            </a:r>
          </a:p>
          <a:p>
            <a:pPr marL="685800" lvl="1" indent="-457200">
              <a:buNone/>
            </a:pPr>
            <a:r>
              <a:rPr lang="en-IN" altLang="en-US" sz="2200" dirty="0"/>
              <a:t>Feeling of	gratitude	or 	ingratitude?</a:t>
            </a:r>
          </a:p>
          <a:p>
            <a:pPr marL="685800" lvl="1" indent="-457200">
              <a:buNone/>
            </a:pPr>
            <a:r>
              <a:rPr lang="en-IN" altLang="en-US" sz="2200" dirty="0"/>
              <a:t>Feeling of 	love		or 	hatred?</a:t>
            </a:r>
          </a:p>
          <a:p>
            <a:pPr marL="457200" indent="-457200">
              <a:buNone/>
            </a:pPr>
            <a:endParaRPr lang="en-IN" altLang="en-US" dirty="0"/>
          </a:p>
          <a:p>
            <a:pPr marL="457200" indent="-457200">
              <a:buNone/>
            </a:pPr>
            <a:endParaRPr lang="en-IN" altLang="en-US" dirty="0"/>
          </a:p>
          <a:p>
            <a:pPr marL="457200" indent="-457200">
              <a:buNone/>
            </a:pPr>
            <a:r>
              <a:rPr lang="en-IN" altLang="en-US" dirty="0"/>
              <a:t>We will explore each of the right feelings in detail one by one</a:t>
            </a:r>
          </a:p>
          <a:p>
            <a:pPr marL="457200" indent="-457200">
              <a:buNone/>
            </a:pPr>
            <a:r>
              <a:rPr lang="en-IN" altLang="en-US" dirty="0"/>
              <a:t>For each feeling we will explore the five points</a:t>
            </a:r>
          </a:p>
        </p:txBody>
      </p:sp>
    </p:spTree>
    <p:extLst>
      <p:ext uri="{BB962C8B-B14F-4D97-AF65-F5344CB8AC3E}">
        <p14:creationId xmlns:p14="http://schemas.microsoft.com/office/powerpoint/2010/main" val="319826847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386D82C-6CAD-4A9A-A571-3C9CAF4A7DE3}"/>
              </a:ext>
            </a:extLst>
          </p:cNvPr>
          <p:cNvSpPr>
            <a:spLocks noGrp="1"/>
          </p:cNvSpPr>
          <p:nvPr>
            <p:ph sz="half" idx="1"/>
          </p:nvPr>
        </p:nvSpPr>
        <p:spPr/>
        <p:txBody>
          <a:bodyPr/>
          <a:lstStyle/>
          <a:p>
            <a:pPr algn="ctr">
              <a:buFont typeface="Arial" charset="0"/>
              <a:buNone/>
              <a:defRPr/>
            </a:pPr>
            <a:r>
              <a:rPr lang="en-GB" u="sng" dirty="0">
                <a:solidFill>
                  <a:srgbClr val="FFFF00"/>
                </a:solidFill>
                <a:latin typeface="Arial" charset="0"/>
                <a:cs typeface="Arial" charset="0"/>
              </a:rPr>
              <a:t>About  your Natural Acceptance</a:t>
            </a:r>
          </a:p>
          <a:p>
            <a:pPr>
              <a:buFont typeface="Arial" charset="0"/>
              <a:buNone/>
              <a:defRPr/>
            </a:pPr>
            <a:endParaRPr lang="en-GB" sz="1200" u="sng"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1a. I want to make myself happy </a:t>
            </a:r>
          </a:p>
          <a:p>
            <a:pPr marL="457200" indent="-457200">
              <a:buFont typeface="Arial" charset="0"/>
              <a:buNone/>
              <a:defRPr/>
            </a:pPr>
            <a:endParaRPr lang="en-GB" dirty="0">
              <a:solidFill>
                <a:schemeClr val="bg1"/>
              </a:solidFill>
              <a:latin typeface="Arial" charset="0"/>
              <a:cs typeface="Arial" charset="0"/>
            </a:endParaRPr>
          </a:p>
          <a:p>
            <a:pPr marL="457200" indent="-457200">
              <a:buFont typeface="Arial" charset="0"/>
              <a:buNone/>
              <a:defRPr/>
            </a:pPr>
            <a:endParaRPr lang="en-GB" sz="5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2a. I want to make the other happy </a:t>
            </a:r>
          </a:p>
          <a:p>
            <a:pPr marL="457200" indent="-457200">
              <a:buFont typeface="Arial" charset="0"/>
              <a:buNone/>
              <a:defRPr/>
            </a:pPr>
            <a:endParaRPr lang="en-GB" dirty="0">
              <a:solidFill>
                <a:schemeClr val="bg1"/>
              </a:solidFill>
              <a:latin typeface="Arial" charset="0"/>
              <a:cs typeface="Arial" charset="0"/>
            </a:endParaRPr>
          </a:p>
          <a:p>
            <a:pPr marL="457200" indent="-457200">
              <a:buFont typeface="Arial" charset="0"/>
              <a:buNone/>
              <a:defRPr/>
            </a:pPr>
            <a:endParaRPr lang="en-US" sz="8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3a. The other wants to make herself/himself happy</a:t>
            </a:r>
          </a:p>
          <a:p>
            <a:pPr marL="457200" indent="-457200">
              <a:buFont typeface="Arial" charset="0"/>
              <a:buNone/>
              <a:defRPr/>
            </a:pPr>
            <a:endParaRPr lang="en-US" sz="1100" dirty="0">
              <a:solidFill>
                <a:schemeClr val="bg1"/>
              </a:solidFill>
              <a:latin typeface="Arial" charset="0"/>
              <a:cs typeface="Arial" charset="0"/>
            </a:endParaRPr>
          </a:p>
          <a:p>
            <a:pPr marL="457200" indent="-457200">
              <a:buFont typeface="Arial" charset="0"/>
              <a:buNone/>
              <a:defRPr/>
            </a:pPr>
            <a:r>
              <a:rPr lang="en-GB" dirty="0">
                <a:solidFill>
                  <a:schemeClr val="bg1"/>
                </a:solidFill>
                <a:latin typeface="Arial" charset="0"/>
                <a:cs typeface="Arial" charset="0"/>
              </a:rPr>
              <a:t>4a. The other wants to make me happy</a:t>
            </a:r>
            <a:endParaRPr lang="en-GB" dirty="0">
              <a:solidFill>
                <a:schemeClr val="bg1"/>
              </a:solidFill>
            </a:endParaRPr>
          </a:p>
        </p:txBody>
      </p:sp>
      <p:sp>
        <p:nvSpPr>
          <p:cNvPr id="6" name="Content Placeholder 5">
            <a:extLst>
              <a:ext uri="{FF2B5EF4-FFF2-40B4-BE49-F238E27FC236}">
                <a16:creationId xmlns:a16="http://schemas.microsoft.com/office/drawing/2014/main" id="{1E21FAE5-4875-4EE7-B81D-452D0AD4093B}"/>
              </a:ext>
            </a:extLst>
          </p:cNvPr>
          <p:cNvSpPr>
            <a:spLocks noGrp="1"/>
          </p:cNvSpPr>
          <p:nvPr>
            <p:ph sz="half" idx="2"/>
          </p:nvPr>
        </p:nvSpPr>
        <p:spPr>
          <a:xfrm>
            <a:off x="4657725" y="568325"/>
            <a:ext cx="4486275" cy="5943600"/>
          </a:xfrm>
        </p:spPr>
        <p:txBody>
          <a:bodyPr/>
          <a:lstStyle/>
          <a:p>
            <a:pPr algn="ctr">
              <a:lnSpc>
                <a:spcPct val="130000"/>
              </a:lnSpc>
              <a:buFont typeface="Symbol" pitchFamily="18" charset="2"/>
              <a:buNone/>
              <a:defRPr/>
            </a:pPr>
            <a:r>
              <a:rPr lang="en-GB" u="sng" dirty="0">
                <a:solidFill>
                  <a:srgbClr val="FFFF00"/>
                </a:solidFill>
                <a:latin typeface="Arial" charset="0"/>
                <a:cs typeface="Arial" charset="0"/>
              </a:rPr>
              <a:t>About your Ability</a:t>
            </a:r>
          </a:p>
          <a:p>
            <a:pPr>
              <a:lnSpc>
                <a:spcPct val="130000"/>
              </a:lnSpc>
              <a:buFont typeface="Symbol" pitchFamily="18" charset="2"/>
              <a:buNone/>
              <a:defRPr/>
            </a:pPr>
            <a:endParaRPr lang="en-GB" sz="500" u="sng" dirty="0">
              <a:solidFill>
                <a:schemeClr val="bg1"/>
              </a:solidFill>
              <a:latin typeface="Arial" charset="0"/>
              <a:cs typeface="Arial" charset="0"/>
            </a:endParaRPr>
          </a:p>
          <a:p>
            <a:pPr marL="457200" indent="-457200">
              <a:lnSpc>
                <a:spcPct val="130000"/>
              </a:lnSpc>
              <a:buFont typeface="Arial" charset="0"/>
              <a:buNone/>
              <a:defRPr/>
            </a:pPr>
            <a:r>
              <a:rPr lang="en-GB" dirty="0">
                <a:solidFill>
                  <a:schemeClr val="bg1"/>
                </a:solidFill>
                <a:latin typeface="Arial" charset="0"/>
                <a:cs typeface="Arial" charset="0"/>
              </a:rPr>
              <a:t>1b. I am able to make myself  always happy </a:t>
            </a:r>
          </a:p>
          <a:p>
            <a:pPr marL="457200" indent="-457200">
              <a:lnSpc>
                <a:spcPct val="130000"/>
              </a:lnSpc>
              <a:buFont typeface="Arial" charset="0"/>
              <a:buNone/>
              <a:defRPr/>
            </a:pPr>
            <a:r>
              <a:rPr lang="en-GB" dirty="0">
                <a:solidFill>
                  <a:schemeClr val="bg1"/>
                </a:solidFill>
                <a:latin typeface="Arial" charset="0"/>
                <a:cs typeface="Arial" charset="0"/>
              </a:rPr>
              <a:t>2b. I am able to make the other always happy</a:t>
            </a:r>
          </a:p>
          <a:p>
            <a:pPr marL="457200" indent="-457200">
              <a:lnSpc>
                <a:spcPct val="130000"/>
              </a:lnSpc>
              <a:buFont typeface="Arial" charset="0"/>
              <a:buNone/>
              <a:defRPr/>
            </a:pPr>
            <a:r>
              <a:rPr lang="en-GB" dirty="0">
                <a:solidFill>
                  <a:schemeClr val="bg1"/>
                </a:solidFill>
                <a:latin typeface="Arial" charset="0"/>
                <a:cs typeface="Arial" charset="0"/>
              </a:rPr>
              <a:t>3b. The other is able to make herself/himself  always happy</a:t>
            </a:r>
          </a:p>
          <a:p>
            <a:pPr marL="457200" indent="-457200">
              <a:lnSpc>
                <a:spcPct val="130000"/>
              </a:lnSpc>
              <a:buFont typeface="Arial" charset="0"/>
              <a:buNone/>
              <a:defRPr/>
            </a:pPr>
            <a:r>
              <a:rPr lang="en-GB" dirty="0">
                <a:solidFill>
                  <a:schemeClr val="bg1"/>
                </a:solidFill>
                <a:latin typeface="Arial" charset="0"/>
                <a:cs typeface="Arial" charset="0"/>
              </a:rPr>
              <a:t>4b. The other is able to make me  always happy</a:t>
            </a:r>
          </a:p>
          <a:p>
            <a:pPr>
              <a:buFont typeface="Arial" charset="0"/>
              <a:buNone/>
              <a:defRPr/>
            </a:pPr>
            <a:endParaRPr lang="en-GB" dirty="0">
              <a:solidFill>
                <a:schemeClr val="bg1"/>
              </a:solidFill>
            </a:endParaRPr>
          </a:p>
        </p:txBody>
      </p:sp>
      <p:sp>
        <p:nvSpPr>
          <p:cNvPr id="18436" name="Title 3">
            <a:extLst>
              <a:ext uri="{FF2B5EF4-FFF2-40B4-BE49-F238E27FC236}">
                <a16:creationId xmlns:a16="http://schemas.microsoft.com/office/drawing/2014/main" id="{C80E4901-F475-4130-AE3A-9A2F1527B985}"/>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Day 4. </a:t>
            </a:r>
            <a:r>
              <a:rPr lang="en-IN" altLang="en-US" dirty="0"/>
              <a:t>I want to be Happy; I want to make the Other Happy</a:t>
            </a:r>
            <a:endParaRPr lang="en-GB" altLang="en-US" dirty="0"/>
          </a:p>
        </p:txBody>
      </p:sp>
      <p:sp>
        <p:nvSpPr>
          <p:cNvPr id="18437" name="Rectangle 6">
            <a:extLst>
              <a:ext uri="{FF2B5EF4-FFF2-40B4-BE49-F238E27FC236}">
                <a16:creationId xmlns:a16="http://schemas.microsoft.com/office/drawing/2014/main" id="{31E57B43-1F25-4789-8E74-B412B269392F}"/>
              </a:ext>
            </a:extLst>
          </p:cNvPr>
          <p:cNvSpPr>
            <a:spLocks noChangeArrowheads="1"/>
          </p:cNvSpPr>
          <p:nvPr/>
        </p:nvSpPr>
        <p:spPr bwMode="auto">
          <a:xfrm>
            <a:off x="0" y="5595590"/>
            <a:ext cx="46482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30000"/>
              </a:lnSpc>
              <a:buFont typeface="Symbol" panose="05050102010706020507" pitchFamily="18" charset="2"/>
              <a:buNone/>
            </a:pPr>
            <a:r>
              <a:rPr lang="en-GB" altLang="en-US" sz="2200" u="sng" dirty="0">
                <a:solidFill>
                  <a:srgbClr val="FFFF00"/>
                </a:solidFill>
                <a:cs typeface="Arial" panose="020B0604020202020204" pitchFamily="34" charset="0"/>
              </a:rPr>
              <a:t>Intention – Natural Acceptance</a:t>
            </a:r>
          </a:p>
          <a:p>
            <a:pPr algn="ctr" eaLnBrk="1" hangingPunct="1">
              <a:lnSpc>
                <a:spcPct val="130000"/>
              </a:lnSpc>
              <a:buFont typeface="Symbol" panose="05050102010706020507" pitchFamily="18" charset="2"/>
              <a:buNone/>
            </a:pPr>
            <a:r>
              <a:rPr lang="en-GB" altLang="en-US" sz="2200" dirty="0">
                <a:solidFill>
                  <a:schemeClr val="bg1"/>
                </a:solidFill>
                <a:cs typeface="Arial" panose="020B0604020202020204" pitchFamily="34" charset="0"/>
              </a:rPr>
              <a:t>What is Naturally Acceptable to You</a:t>
            </a:r>
            <a:endParaRPr lang="en-GB" altLang="en-US" sz="2200" dirty="0">
              <a:solidFill>
                <a:schemeClr val="bg1"/>
              </a:solidFill>
            </a:endParaRPr>
          </a:p>
        </p:txBody>
      </p:sp>
      <p:sp>
        <p:nvSpPr>
          <p:cNvPr id="18438" name="Rectangle 7">
            <a:extLst>
              <a:ext uri="{FF2B5EF4-FFF2-40B4-BE49-F238E27FC236}">
                <a16:creationId xmlns:a16="http://schemas.microsoft.com/office/drawing/2014/main" id="{7672C864-1F9E-40E2-956A-F15E0311DA27}"/>
              </a:ext>
            </a:extLst>
          </p:cNvPr>
          <p:cNvSpPr>
            <a:spLocks noChangeArrowheads="1"/>
          </p:cNvSpPr>
          <p:nvPr/>
        </p:nvSpPr>
        <p:spPr bwMode="auto">
          <a:xfrm>
            <a:off x="4667250" y="5589240"/>
            <a:ext cx="4572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30000"/>
              </a:lnSpc>
              <a:buFont typeface="Symbol" panose="05050102010706020507" pitchFamily="18" charset="2"/>
              <a:buNone/>
            </a:pPr>
            <a:r>
              <a:rPr lang="en-GB" altLang="en-US" sz="2200" u="sng" dirty="0">
                <a:solidFill>
                  <a:srgbClr val="FFFF00"/>
                </a:solidFill>
                <a:cs typeface="Arial" panose="020B0604020202020204" pitchFamily="34" charset="0"/>
              </a:rPr>
              <a:t>Competence</a:t>
            </a:r>
          </a:p>
          <a:p>
            <a:pPr algn="ctr" eaLnBrk="1" hangingPunct="1">
              <a:lnSpc>
                <a:spcPct val="130000"/>
              </a:lnSpc>
              <a:buFont typeface="Symbol" panose="05050102010706020507" pitchFamily="18" charset="2"/>
              <a:buNone/>
            </a:pPr>
            <a:r>
              <a:rPr lang="en-GB" altLang="en-US" sz="2200" dirty="0">
                <a:solidFill>
                  <a:schemeClr val="bg1"/>
                </a:solidFill>
                <a:cs typeface="Arial" panose="020B0604020202020204" pitchFamily="34" charset="0"/>
              </a:rPr>
              <a:t>What You Are (∑ D, T, E)</a:t>
            </a:r>
            <a:endParaRPr lang="en-GB" altLang="en-US" sz="2200" dirty="0">
              <a:solidFill>
                <a:schemeClr val="bg1"/>
              </a:solidFill>
            </a:endParaRPr>
          </a:p>
        </p:txBody>
      </p:sp>
      <p:sp>
        <p:nvSpPr>
          <p:cNvPr id="18439" name="TextBox 6">
            <a:extLst>
              <a:ext uri="{FF2B5EF4-FFF2-40B4-BE49-F238E27FC236}">
                <a16:creationId xmlns:a16="http://schemas.microsoft.com/office/drawing/2014/main" id="{B073220D-7F06-49E8-BF5A-171A881D91D9}"/>
              </a:ext>
            </a:extLst>
          </p:cNvPr>
          <p:cNvSpPr txBox="1">
            <a:spLocks noChangeArrowheads="1"/>
          </p:cNvSpPr>
          <p:nvPr/>
        </p:nvSpPr>
        <p:spPr bwMode="auto">
          <a:xfrm>
            <a:off x="4343400" y="1246188"/>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18440" name="TextBox 7">
            <a:extLst>
              <a:ext uri="{FF2B5EF4-FFF2-40B4-BE49-F238E27FC236}">
                <a16:creationId xmlns:a16="http://schemas.microsoft.com/office/drawing/2014/main" id="{E4FC4FE3-7A3A-4150-8DEB-A350B35998F9}"/>
              </a:ext>
            </a:extLst>
          </p:cNvPr>
          <p:cNvSpPr txBox="1">
            <a:spLocks noChangeArrowheads="1"/>
          </p:cNvSpPr>
          <p:nvPr/>
        </p:nvSpPr>
        <p:spPr bwMode="auto">
          <a:xfrm>
            <a:off x="8839200" y="16764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cxnSp>
        <p:nvCxnSpPr>
          <p:cNvPr id="11" name="Straight Connector 10">
            <a:extLst>
              <a:ext uri="{FF2B5EF4-FFF2-40B4-BE49-F238E27FC236}">
                <a16:creationId xmlns:a16="http://schemas.microsoft.com/office/drawing/2014/main" id="{2B989BFE-AB13-423A-B974-2B86C8F9564A}"/>
              </a:ext>
            </a:extLst>
          </p:cNvPr>
          <p:cNvCxnSpPr/>
          <p:nvPr/>
        </p:nvCxnSpPr>
        <p:spPr>
          <a:xfrm rot="16200000" flipH="1">
            <a:off x="16002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442" name="TextBox 14">
            <a:extLst>
              <a:ext uri="{FF2B5EF4-FFF2-40B4-BE49-F238E27FC236}">
                <a16:creationId xmlns:a16="http://schemas.microsoft.com/office/drawing/2014/main" id="{F0179FFF-0733-4900-BF3A-7D8482F5DC81}"/>
              </a:ext>
            </a:extLst>
          </p:cNvPr>
          <p:cNvSpPr txBox="1">
            <a:spLocks noChangeArrowheads="1"/>
          </p:cNvSpPr>
          <p:nvPr/>
        </p:nvSpPr>
        <p:spPr bwMode="auto">
          <a:xfrm>
            <a:off x="8839200" y="25908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3" name="TextBox 15">
            <a:extLst>
              <a:ext uri="{FF2B5EF4-FFF2-40B4-BE49-F238E27FC236}">
                <a16:creationId xmlns:a16="http://schemas.microsoft.com/office/drawing/2014/main" id="{46174B64-06F9-4534-A333-3103E2947724}"/>
              </a:ext>
            </a:extLst>
          </p:cNvPr>
          <p:cNvSpPr txBox="1">
            <a:spLocks noChangeArrowheads="1"/>
          </p:cNvSpPr>
          <p:nvPr/>
        </p:nvSpPr>
        <p:spPr bwMode="auto">
          <a:xfrm>
            <a:off x="8839200" y="3581400"/>
            <a:ext cx="533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4" name="TextBox 16">
            <a:extLst>
              <a:ext uri="{FF2B5EF4-FFF2-40B4-BE49-F238E27FC236}">
                <a16:creationId xmlns:a16="http://schemas.microsoft.com/office/drawing/2014/main" id="{7EA5326C-0634-49FD-9391-8778A12BD313}"/>
              </a:ext>
            </a:extLst>
          </p:cNvPr>
          <p:cNvSpPr txBox="1">
            <a:spLocks noChangeArrowheads="1"/>
          </p:cNvSpPr>
          <p:nvPr/>
        </p:nvSpPr>
        <p:spPr bwMode="auto">
          <a:xfrm>
            <a:off x="8763000" y="4446588"/>
            <a:ext cx="5334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200">
                <a:solidFill>
                  <a:schemeClr val="bg1"/>
                </a:solidFill>
              </a:rPr>
              <a:t>??</a:t>
            </a:r>
          </a:p>
        </p:txBody>
      </p:sp>
      <p:sp>
        <p:nvSpPr>
          <p:cNvPr id="18445" name="TextBox 17">
            <a:extLst>
              <a:ext uri="{FF2B5EF4-FFF2-40B4-BE49-F238E27FC236}">
                <a16:creationId xmlns:a16="http://schemas.microsoft.com/office/drawing/2014/main" id="{863E1327-E477-4BFF-982C-D3ABC61446D9}"/>
              </a:ext>
            </a:extLst>
          </p:cNvPr>
          <p:cNvSpPr txBox="1">
            <a:spLocks noChangeArrowheads="1"/>
          </p:cNvSpPr>
          <p:nvPr/>
        </p:nvSpPr>
        <p:spPr bwMode="auto">
          <a:xfrm>
            <a:off x="4267200" y="4343400"/>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chemeClr val="bg1"/>
                </a:solidFill>
              </a:rPr>
              <a:t>√</a:t>
            </a:r>
          </a:p>
        </p:txBody>
      </p:sp>
      <p:sp>
        <p:nvSpPr>
          <p:cNvPr id="18446" name="TextBox 18">
            <a:extLst>
              <a:ext uri="{FF2B5EF4-FFF2-40B4-BE49-F238E27FC236}">
                <a16:creationId xmlns:a16="http://schemas.microsoft.com/office/drawing/2014/main" id="{A8E72077-2A86-4317-A9C6-07F69F4216BD}"/>
              </a:ext>
            </a:extLst>
          </p:cNvPr>
          <p:cNvSpPr txBox="1">
            <a:spLocks noChangeArrowheads="1"/>
          </p:cNvSpPr>
          <p:nvPr/>
        </p:nvSpPr>
        <p:spPr bwMode="auto">
          <a:xfrm>
            <a:off x="4343400" y="2160588"/>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18447" name="TextBox 19">
            <a:extLst>
              <a:ext uri="{FF2B5EF4-FFF2-40B4-BE49-F238E27FC236}">
                <a16:creationId xmlns:a16="http://schemas.microsoft.com/office/drawing/2014/main" id="{B4719292-74A0-4E55-AB81-A0C3294CBB81}"/>
              </a:ext>
            </a:extLst>
          </p:cNvPr>
          <p:cNvSpPr txBox="1">
            <a:spLocks noChangeArrowheads="1"/>
          </p:cNvSpPr>
          <p:nvPr/>
        </p:nvSpPr>
        <p:spPr bwMode="auto">
          <a:xfrm>
            <a:off x="4343400" y="3409950"/>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solidFill>
                  <a:schemeClr val="bg1"/>
                </a:solidFill>
              </a:rPr>
              <a:t>√</a:t>
            </a:r>
          </a:p>
        </p:txBody>
      </p:sp>
      <p:sp>
        <p:nvSpPr>
          <p:cNvPr id="22" name="Oval 21">
            <a:extLst>
              <a:ext uri="{FF2B5EF4-FFF2-40B4-BE49-F238E27FC236}">
                <a16:creationId xmlns:a16="http://schemas.microsoft.com/office/drawing/2014/main" id="{9FFFE015-B9C4-48EB-A920-29989E4E375C}"/>
              </a:ext>
            </a:extLst>
          </p:cNvPr>
          <p:cNvSpPr/>
          <p:nvPr/>
        </p:nvSpPr>
        <p:spPr>
          <a:xfrm flipH="1">
            <a:off x="4114800" y="4267200"/>
            <a:ext cx="73025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24" name="Rectangle 23">
            <a:extLst>
              <a:ext uri="{FF2B5EF4-FFF2-40B4-BE49-F238E27FC236}">
                <a16:creationId xmlns:a16="http://schemas.microsoft.com/office/drawing/2014/main" id="{10C17BB0-B7BD-4E63-BDCB-0C2CFAB6DD5E}"/>
              </a:ext>
            </a:extLst>
          </p:cNvPr>
          <p:cNvSpPr/>
          <p:nvPr/>
        </p:nvSpPr>
        <p:spPr>
          <a:xfrm>
            <a:off x="4694238" y="1265238"/>
            <a:ext cx="4419600" cy="17065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25" name="Rectangle 24">
            <a:extLst>
              <a:ext uri="{FF2B5EF4-FFF2-40B4-BE49-F238E27FC236}">
                <a16:creationId xmlns:a16="http://schemas.microsoft.com/office/drawing/2014/main" id="{E5646E06-F352-49FE-B3B7-4A726FE9B2BF}"/>
              </a:ext>
            </a:extLst>
          </p:cNvPr>
          <p:cNvSpPr/>
          <p:nvPr/>
        </p:nvSpPr>
        <p:spPr>
          <a:xfrm>
            <a:off x="4694238" y="3124200"/>
            <a:ext cx="4419600" cy="1828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bg1"/>
              </a:solidFill>
            </a:endParaRPr>
          </a:p>
        </p:txBody>
      </p:sp>
      <p:sp>
        <p:nvSpPr>
          <p:cNvPr id="19" name="Arc 18">
            <a:extLst>
              <a:ext uri="{FF2B5EF4-FFF2-40B4-BE49-F238E27FC236}">
                <a16:creationId xmlns:a16="http://schemas.microsoft.com/office/drawing/2014/main" id="{4D945443-B299-4C0E-99AF-CECFCC2819EA}"/>
              </a:ext>
            </a:extLst>
          </p:cNvPr>
          <p:cNvSpPr/>
          <p:nvPr/>
        </p:nvSpPr>
        <p:spPr>
          <a:xfrm rot="16200000">
            <a:off x="3314700" y="2781300"/>
            <a:ext cx="2209800" cy="1371600"/>
          </a:xfrm>
          <a:prstGeom prst="arc">
            <a:avLst>
              <a:gd name="adj1" fmla="val 10935289"/>
              <a:gd name="adj2" fmla="val 53442"/>
            </a:avLst>
          </a:prstGeom>
          <a:ln>
            <a:solidFill>
              <a:srgbClr val="FFFF00"/>
            </a:solidFill>
            <a:prstDash val="dash"/>
            <a:headEnd type="arrow"/>
            <a:tailEnd type="none"/>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Content Placeholder 4">
            <a:extLst>
              <a:ext uri="{FF2B5EF4-FFF2-40B4-BE49-F238E27FC236}">
                <a16:creationId xmlns:a16="http://schemas.microsoft.com/office/drawing/2014/main" id="{0840EE68-D25B-435A-B6D3-84BBAE95DCF1}"/>
              </a:ext>
            </a:extLst>
          </p:cNvPr>
          <p:cNvSpPr>
            <a:spLocks noGrp="1" noChangeArrowheads="1"/>
          </p:cNvSpPr>
          <p:nvPr>
            <p:ph sz="half" idx="1"/>
          </p:nvPr>
        </p:nvSpPr>
        <p:spPr bwMode="auto">
          <a:xfrm>
            <a:off x="0" y="609600"/>
            <a:ext cx="4486275" cy="624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dirty="0">
                <a:solidFill>
                  <a:schemeClr val="bg1"/>
                </a:solidFill>
              </a:rPr>
              <a:t>The other is not expressing the right feeling</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r>
              <a:rPr lang="en-IN" altLang="en-US" dirty="0">
                <a:solidFill>
                  <a:schemeClr val="bg1"/>
                </a:solidFill>
              </a:rPr>
              <a:t>The other does not have the right feeling (is unhappy)</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The other does not have the right understanding</a:t>
            </a:r>
          </a:p>
          <a:p>
            <a:pPr marL="0" indent="0">
              <a:buFont typeface="Arial" panose="020B0604020202020204" pitchFamily="34" charset="0"/>
              <a:buNone/>
            </a:pPr>
            <a:r>
              <a:rPr lang="en-IN" altLang="en-US" dirty="0">
                <a:solidFill>
                  <a:schemeClr val="bg1"/>
                </a:solidFill>
              </a:rPr>
              <a:t>       +</a:t>
            </a:r>
          </a:p>
          <a:p>
            <a:pPr marL="0" indent="0">
              <a:buFont typeface="Arial" panose="020B0604020202020204" pitchFamily="34" charset="0"/>
              <a:buNone/>
            </a:pPr>
            <a:r>
              <a:rPr lang="en-IN" altLang="en-US" dirty="0">
                <a:solidFill>
                  <a:schemeClr val="bg1"/>
                </a:solidFill>
              </a:rPr>
              <a:t>The other has a natural acceptance to make you happy and prosperous</a:t>
            </a:r>
          </a:p>
          <a:p>
            <a:pPr marL="0" indent="0">
              <a:buFont typeface="Arial" panose="020B0604020202020204" pitchFamily="34" charset="0"/>
              <a:buNone/>
            </a:pPr>
            <a:r>
              <a:rPr lang="en-IN" altLang="en-US" dirty="0">
                <a:solidFill>
                  <a:schemeClr val="bg1"/>
                </a:solidFill>
              </a:rPr>
              <a:t>[but (s)he is not aware of it, is not guided by it]</a:t>
            </a:r>
          </a:p>
          <a:p>
            <a:pPr marL="0" indent="0">
              <a:buFont typeface="Arial" panose="020B0604020202020204" pitchFamily="34" charset="0"/>
              <a:buNone/>
            </a:pPr>
            <a:r>
              <a:rPr lang="en-US" altLang="en-US" b="1" dirty="0">
                <a:solidFill>
                  <a:schemeClr val="bg1"/>
                </a:solidFill>
              </a:rPr>
              <a:t>I can see my own natural acceptance</a:t>
            </a:r>
          </a:p>
        </p:txBody>
      </p:sp>
      <p:sp>
        <p:nvSpPr>
          <p:cNvPr id="6" name="Content Placeholder 5">
            <a:extLst>
              <a:ext uri="{FF2B5EF4-FFF2-40B4-BE49-F238E27FC236}">
                <a16:creationId xmlns:a16="http://schemas.microsoft.com/office/drawing/2014/main" id="{E75BB119-1205-4049-B691-4605F6D209E9}"/>
              </a:ext>
            </a:extLst>
          </p:cNvPr>
          <p:cNvSpPr>
            <a:spLocks noGrp="1" noChangeArrowheads="1"/>
          </p:cNvSpPr>
          <p:nvPr>
            <p:ph sz="half" idx="2"/>
          </p:nvPr>
        </p:nvSpPr>
        <p:spPr bwMode="auto">
          <a:xfrm>
            <a:off x="4657725" y="609600"/>
            <a:ext cx="4486275" cy="624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IN" altLang="en-US" dirty="0">
                <a:solidFill>
                  <a:schemeClr val="bg1"/>
                </a:solidFill>
              </a:rPr>
              <a:t>You are not perturbed by it</a:t>
            </a:r>
          </a:p>
          <a:p>
            <a:pPr marL="0" indent="0">
              <a:buFont typeface="Arial" panose="020B0604020202020204" pitchFamily="34" charset="0"/>
              <a:buNone/>
            </a:pPr>
            <a:r>
              <a:rPr lang="en-IN" altLang="en-US" dirty="0">
                <a:solidFill>
                  <a:schemeClr val="bg1"/>
                </a:solidFill>
              </a:rPr>
              <a:t>Check own reaction</a:t>
            </a: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You express right feeling only, try to assure the other</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endParaRPr lang="en-IN" altLang="en-US" sz="2000" dirty="0">
              <a:solidFill>
                <a:schemeClr val="bg1"/>
              </a:solidFill>
            </a:endParaRPr>
          </a:p>
          <a:p>
            <a:pPr marL="0" indent="0">
              <a:buFont typeface="Arial" panose="020B0604020202020204" pitchFamily="34" charset="0"/>
              <a:buNone/>
            </a:pPr>
            <a:r>
              <a:rPr lang="en-IN" altLang="en-US" dirty="0">
                <a:solidFill>
                  <a:schemeClr val="bg1"/>
                </a:solidFill>
              </a:rPr>
              <a:t>You are committed to help the other develop right understanding (as and when (s)he feels assured of you, your behaviour)</a:t>
            </a:r>
          </a:p>
          <a:p>
            <a:pPr marL="0" indent="0">
              <a:buFont typeface="Arial" panose="020B0604020202020204" pitchFamily="34" charset="0"/>
              <a:buNone/>
            </a:pPr>
            <a:endParaRPr lang="en-IN" altLang="en-US" dirty="0">
              <a:solidFill>
                <a:schemeClr val="bg1"/>
              </a:solidFill>
            </a:endParaRPr>
          </a:p>
          <a:p>
            <a:pPr marL="0" indent="0">
              <a:buFont typeface="Arial" panose="020B0604020202020204" pitchFamily="34" charset="0"/>
              <a:buNone/>
            </a:pPr>
            <a:r>
              <a:rPr lang="en-IN" altLang="en-US" dirty="0">
                <a:solidFill>
                  <a:schemeClr val="bg1"/>
                </a:solidFill>
              </a:rPr>
              <a:t>You have trust on intention of the other. You feel related to the other. You feel responsible in the relationship, unconditionally</a:t>
            </a:r>
            <a:endParaRPr lang="en-US" altLang="en-US" dirty="0">
              <a:solidFill>
                <a:schemeClr val="bg1"/>
              </a:solidFill>
            </a:endParaRPr>
          </a:p>
        </p:txBody>
      </p:sp>
      <p:sp>
        <p:nvSpPr>
          <p:cNvPr id="28676" name="Title 3">
            <a:extLst>
              <a:ext uri="{FF2B5EF4-FFF2-40B4-BE49-F238E27FC236}">
                <a16:creationId xmlns:a16="http://schemas.microsoft.com/office/drawing/2014/main" id="{CF5F868B-2554-4BE3-9ACF-2A1185045602}"/>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Day 5. Expression of feeling is only an indicator of state of being</a:t>
            </a:r>
            <a:endParaRPr lang="en-US" altLang="en-US" dirty="0"/>
          </a:p>
        </p:txBody>
      </p:sp>
      <p:cxnSp>
        <p:nvCxnSpPr>
          <p:cNvPr id="8" name="Straight Arrow Connector 7">
            <a:extLst>
              <a:ext uri="{FF2B5EF4-FFF2-40B4-BE49-F238E27FC236}">
                <a16:creationId xmlns:a16="http://schemas.microsoft.com/office/drawing/2014/main" id="{57EC44D1-E648-49D4-A9C5-2B054EC8501B}"/>
              </a:ext>
            </a:extLst>
          </p:cNvPr>
          <p:cNvCxnSpPr/>
          <p:nvPr/>
        </p:nvCxnSpPr>
        <p:spPr>
          <a:xfrm>
            <a:off x="4294188" y="838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0AE3C435-7626-43F1-B03E-E0A64021A479}"/>
              </a:ext>
            </a:extLst>
          </p:cNvPr>
          <p:cNvCxnSpPr/>
          <p:nvPr/>
        </p:nvCxnSpPr>
        <p:spPr>
          <a:xfrm>
            <a:off x="4294188" y="1981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DD3BA44C-5932-4E15-A6B9-3954D443CF7D}"/>
              </a:ext>
            </a:extLst>
          </p:cNvPr>
          <p:cNvCxnSpPr/>
          <p:nvPr/>
        </p:nvCxnSpPr>
        <p:spPr>
          <a:xfrm>
            <a:off x="4294188" y="35052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75970BA4-91CC-42BD-875D-0EB75DEFD277}"/>
              </a:ext>
            </a:extLst>
          </p:cNvPr>
          <p:cNvCxnSpPr/>
          <p:nvPr/>
        </p:nvCxnSpPr>
        <p:spPr>
          <a:xfrm flipV="1">
            <a:off x="685800" y="2514600"/>
            <a:ext cx="0" cy="685800"/>
          </a:xfrm>
          <a:prstGeom prst="straightConnector1">
            <a:avLst/>
          </a:prstGeom>
          <a:ln>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808A1E5-E0FA-4B9F-A525-329C5B135863}"/>
              </a:ext>
            </a:extLst>
          </p:cNvPr>
          <p:cNvCxnSpPr>
            <a:cxnSpLocks/>
          </p:cNvCxnSpPr>
          <p:nvPr/>
        </p:nvCxnSpPr>
        <p:spPr>
          <a:xfrm flipV="1">
            <a:off x="685800" y="1371600"/>
            <a:ext cx="0" cy="457200"/>
          </a:xfrm>
          <a:prstGeom prst="straightConnector1">
            <a:avLst/>
          </a:prstGeom>
          <a:ln>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F4979867-67B0-4548-B4F8-42312B7CFAD1}"/>
              </a:ext>
            </a:extLst>
          </p:cNvPr>
          <p:cNvCxnSpPr/>
          <p:nvPr/>
        </p:nvCxnSpPr>
        <p:spPr>
          <a:xfrm>
            <a:off x="4283968" y="5321300"/>
            <a:ext cx="381000" cy="0"/>
          </a:xfrm>
          <a:prstGeom prst="straightConnector1">
            <a:avLst/>
          </a:prstGeom>
          <a:ln>
            <a:solidFill>
              <a:srgbClr val="FFFF00"/>
            </a:solidFill>
            <a:prstDash val="dash"/>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CB41-D990-40CA-934F-7320D0CA8AC3}"/>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092E7390-DEEE-4A69-9010-4CB1BB59EB10}"/>
              </a:ext>
            </a:extLst>
          </p:cNvPr>
          <p:cNvSpPr>
            <a:spLocks noGrp="1"/>
          </p:cNvSpPr>
          <p:nvPr>
            <p:ph type="body" sz="quarter" idx="13"/>
          </p:nvPr>
        </p:nvSpPr>
        <p:spPr/>
        <p:txBody>
          <a:bodyPr>
            <a:normAutofit fontScale="92500" lnSpcReduction="10000"/>
          </a:bodyPr>
          <a:lstStyle/>
          <a:p>
            <a:pPr marL="0" indent="0">
              <a:buNone/>
            </a:pPr>
            <a:r>
              <a:rPr lang="en-IN" dirty="0"/>
              <a:t>Observing Myself</a:t>
            </a:r>
          </a:p>
          <a:p>
            <a:pPr marL="0" indent="0">
              <a:buNone/>
            </a:pPr>
            <a:r>
              <a:rPr lang="en-IN" dirty="0"/>
              <a:t>Am I able to see my intention; Am I able to rightly evaluate my competence?</a:t>
            </a:r>
          </a:p>
          <a:p>
            <a:pPr marL="0" indent="0">
              <a:buNone/>
            </a:pPr>
            <a:endParaRPr lang="en-IN" dirty="0"/>
          </a:p>
          <a:p>
            <a:pPr marL="0" indent="0">
              <a:buNone/>
            </a:pPr>
            <a:r>
              <a:rPr lang="en-IN" dirty="0"/>
              <a:t>Observing the other</a:t>
            </a:r>
          </a:p>
          <a:p>
            <a:pPr marL="0" indent="0">
              <a:buNone/>
            </a:pPr>
            <a:r>
              <a:rPr lang="en-IN" dirty="0"/>
              <a:t>His/her intention; Am I able to rightly </a:t>
            </a:r>
            <a:r>
              <a:rPr lang="en-IN"/>
              <a:t>evaluate his/her </a:t>
            </a:r>
            <a:r>
              <a:rPr lang="en-IN" dirty="0"/>
              <a:t>competence?</a:t>
            </a:r>
          </a:p>
          <a:p>
            <a:pPr marL="0" indent="0">
              <a:buNone/>
            </a:pPr>
            <a:endParaRPr lang="en-IN" dirty="0"/>
          </a:p>
          <a:p>
            <a:pPr marL="0" indent="0">
              <a:buNone/>
            </a:pPr>
            <a:r>
              <a:rPr lang="en-IN" dirty="0"/>
              <a:t>Check the intention – is it really the same?</a:t>
            </a:r>
          </a:p>
          <a:p>
            <a:pPr marL="0" indent="0">
              <a:buNone/>
            </a:pPr>
            <a:endParaRPr lang="en-IN" dirty="0"/>
          </a:p>
          <a:p>
            <a:pPr marL="0" indent="0">
              <a:buNone/>
            </a:pPr>
            <a:r>
              <a:rPr lang="en-IN" dirty="0"/>
              <a:t>If you are getting disappointed, irritated, angry etc., find out what exactly your own conclusion is:</a:t>
            </a:r>
          </a:p>
          <a:p>
            <a:pPr>
              <a:buFontTx/>
              <a:buChar char="-"/>
            </a:pPr>
            <a:r>
              <a:rPr lang="en-IN" dirty="0"/>
              <a:t>(S)he does not intend to; (s)he has the competence</a:t>
            </a:r>
          </a:p>
          <a:p>
            <a:pPr>
              <a:buFontTx/>
              <a:buChar char="-"/>
            </a:pPr>
            <a:r>
              <a:rPr lang="en-IN" dirty="0"/>
              <a:t>(S)he does intend to; but (s)he does not have the competence</a:t>
            </a:r>
          </a:p>
          <a:p>
            <a:pPr marL="0" indent="0">
              <a:buNone/>
            </a:pPr>
            <a:endParaRPr lang="en-IN" dirty="0"/>
          </a:p>
          <a:p>
            <a:pPr marL="0" indent="0">
              <a:buNone/>
            </a:pPr>
            <a:r>
              <a:rPr lang="en-IN" dirty="0"/>
              <a:t>Why with me only?</a:t>
            </a:r>
          </a:p>
          <a:p>
            <a:pPr marL="0" indent="0">
              <a:buNone/>
            </a:pPr>
            <a:r>
              <a:rPr lang="en-IN" dirty="0"/>
              <a:t>- Am I also reacting, aggravating the situation?</a:t>
            </a:r>
          </a:p>
          <a:p>
            <a:pPr marL="0" indent="0">
              <a:buNone/>
            </a:pPr>
            <a:endParaRPr lang="en-IN" dirty="0"/>
          </a:p>
          <a:p>
            <a:pPr marL="0" indent="0">
              <a:buNone/>
            </a:pPr>
            <a:r>
              <a:rPr lang="en-IN" dirty="0"/>
              <a:t>Take real incidents from the past to start with, then observe in present</a:t>
            </a:r>
            <a:endParaRPr lang="en-US" dirty="0"/>
          </a:p>
        </p:txBody>
      </p:sp>
    </p:spTree>
    <p:extLst>
      <p:ext uri="{BB962C8B-B14F-4D97-AF65-F5344CB8AC3E}">
        <p14:creationId xmlns:p14="http://schemas.microsoft.com/office/powerpoint/2010/main" val="67881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9409D-0831-43E8-B1AA-BC99BCA9079B}"/>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45DBCCB7-75CD-48BC-8D8C-E01FF4CF3CAA}"/>
              </a:ext>
            </a:extLst>
          </p:cNvPr>
          <p:cNvSpPr>
            <a:spLocks noGrp="1"/>
          </p:cNvSpPr>
          <p:nvPr>
            <p:ph type="body" sz="quarter" idx="13"/>
          </p:nvPr>
        </p:nvSpPr>
        <p:spPr/>
        <p:txBody>
          <a:bodyPr>
            <a:normAutofit lnSpcReduction="10000"/>
          </a:bodyPr>
          <a:lstStyle/>
          <a:p>
            <a:pPr marL="0" indent="0">
              <a:buNone/>
            </a:pPr>
            <a:r>
              <a:rPr lang="en-IN" dirty="0"/>
              <a:t>Am I really looking for the feeling from the other or just the pleasing sensation of the words, etc.?</a:t>
            </a:r>
          </a:p>
          <a:p>
            <a:pPr marL="0" indent="0">
              <a:buNone/>
            </a:pPr>
            <a:endParaRPr lang="en-IN" dirty="0"/>
          </a:p>
          <a:p>
            <a:pPr marL="0" indent="0">
              <a:buNone/>
            </a:pPr>
            <a:r>
              <a:rPr lang="en-IN" dirty="0"/>
              <a:t>Am I really having the feeling and expressing it or just acting?</a:t>
            </a:r>
          </a:p>
          <a:p>
            <a:pPr marL="0" indent="0">
              <a:buNone/>
            </a:pPr>
            <a:endParaRPr lang="en-IN" dirty="0"/>
          </a:p>
          <a:p>
            <a:pPr marL="0" indent="0">
              <a:buNone/>
            </a:pPr>
            <a:r>
              <a:rPr lang="en-IN" dirty="0"/>
              <a:t>Take real-life examples</a:t>
            </a:r>
          </a:p>
          <a:p>
            <a:pPr marL="0" indent="0">
              <a:buNone/>
            </a:pPr>
            <a:endParaRPr lang="en-IN" dirty="0"/>
          </a:p>
          <a:p>
            <a:pPr marL="0" indent="0">
              <a:buNone/>
            </a:pPr>
            <a:r>
              <a:rPr lang="en-IN" dirty="0"/>
              <a:t>Am I sharing with the other?		Is the other sharing with me?</a:t>
            </a:r>
          </a:p>
          <a:p>
            <a:pPr marL="0" indent="0">
              <a:buNone/>
            </a:pPr>
            <a:r>
              <a:rPr lang="en-IN" dirty="0"/>
              <a:t>Or only transactions</a:t>
            </a:r>
          </a:p>
          <a:p>
            <a:pPr marL="0" indent="0">
              <a:buNone/>
            </a:pPr>
            <a:endParaRPr lang="en-US" dirty="0"/>
          </a:p>
          <a:p>
            <a:pPr marL="0" indent="0">
              <a:buNone/>
            </a:pPr>
            <a:r>
              <a:rPr lang="en-US" dirty="0"/>
              <a:t>Am I helping in or doing the works that are important for the other?</a:t>
            </a:r>
          </a:p>
          <a:p>
            <a:pPr marL="228600" lvl="1" indent="0">
              <a:buNone/>
            </a:pPr>
            <a:r>
              <a:rPr lang="en-US" dirty="0"/>
              <a:t>If yes, what is my expectation?</a:t>
            </a:r>
          </a:p>
          <a:p>
            <a:pPr marL="228600" lvl="1" indent="0">
              <a:buNone/>
            </a:pPr>
            <a:r>
              <a:rPr lang="en-US" dirty="0"/>
              <a:t>If no, what are </a:t>
            </a:r>
            <a:r>
              <a:rPr lang="en-US"/>
              <a:t>my reasons?</a:t>
            </a:r>
            <a:endParaRPr lang="en-US" dirty="0"/>
          </a:p>
          <a:p>
            <a:pPr marL="0" indent="0">
              <a:buNone/>
            </a:pPr>
            <a:r>
              <a:rPr lang="en-US" dirty="0"/>
              <a:t>Is the other helping in or doing the works that are important for me?</a:t>
            </a:r>
          </a:p>
          <a:p>
            <a:pPr marL="228600" lvl="1" indent="0">
              <a:buNone/>
            </a:pPr>
            <a:r>
              <a:rPr lang="en-US" dirty="0"/>
              <a:t>If yes, do I appreciate the help or not?</a:t>
            </a:r>
          </a:p>
          <a:p>
            <a:pPr marL="228600" lvl="1" indent="0">
              <a:buNone/>
            </a:pPr>
            <a:r>
              <a:rPr lang="en-US" dirty="0"/>
              <a:t>If no, what happens inside me? Do I also react?</a:t>
            </a:r>
          </a:p>
          <a:p>
            <a:pPr marL="0" indent="0">
              <a:buNone/>
            </a:pPr>
            <a:endParaRPr lang="en-IN" dirty="0"/>
          </a:p>
        </p:txBody>
      </p:sp>
    </p:spTree>
    <p:extLst>
      <p:ext uri="{BB962C8B-B14F-4D97-AF65-F5344CB8AC3E}">
        <p14:creationId xmlns:p14="http://schemas.microsoft.com/office/powerpoint/2010/main" val="354938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12885AFD-718E-440A-87E2-71A5D4CA07E2}"/>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Day 6. The Goal and Systems in My Family, University… Society</a:t>
            </a:r>
          </a:p>
        </p:txBody>
      </p:sp>
      <p:sp>
        <p:nvSpPr>
          <p:cNvPr id="11267" name="Text Placeholder 2">
            <a:extLst>
              <a:ext uri="{FF2B5EF4-FFF2-40B4-BE49-F238E27FC236}">
                <a16:creationId xmlns:a16="http://schemas.microsoft.com/office/drawing/2014/main" id="{0C9C7C44-8C40-46A4-9128-D1AD0BE868B7}"/>
              </a:ext>
            </a:extLst>
          </p:cNvPr>
          <p:cNvSpPr>
            <a:spLocks noGrp="1"/>
          </p:cNvSpPr>
          <p:nvPr>
            <p:ph type="body" sz="quarter" idx="13"/>
          </p:nvPr>
        </p:nvSpPr>
        <p:spPr bwMode="auto">
          <a:xfrm>
            <a:off x="0" y="609600"/>
            <a:ext cx="9372600" cy="6248400"/>
          </a:xfrm>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buFont typeface="Symbol" pitchFamily="18" charset="2"/>
              <a:buNone/>
              <a:defRPr/>
            </a:pPr>
            <a:r>
              <a:rPr b="1" dirty="0">
                <a:latin typeface="Arial" charset="0"/>
                <a:cs typeface="Arial" charset="0"/>
              </a:rPr>
              <a:t>Human Goal (</a:t>
            </a:r>
            <a:r>
              <a:rPr sz="2800" dirty="0" err="1">
                <a:latin typeface="Kruti Dev 010" pitchFamily="2" charset="0"/>
              </a:rPr>
              <a:t>ekuo</a:t>
            </a:r>
            <a:r>
              <a:rPr sz="2800" dirty="0">
                <a:latin typeface="Kruti Dev 010" pitchFamily="2" charset="0"/>
              </a:rPr>
              <a:t> y{;</a:t>
            </a:r>
            <a:r>
              <a:rPr b="1" dirty="0">
                <a:latin typeface="Arial" charset="0"/>
                <a:cs typeface="Arial" charset="0"/>
              </a:rPr>
              <a:t>)</a:t>
            </a:r>
            <a:endParaRPr lang="en-IN"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dirty="0">
              <a:latin typeface="Arial" charset="0"/>
              <a:cs typeface="Arial" charset="0"/>
            </a:endParaRPr>
          </a:p>
          <a:p>
            <a:pPr>
              <a:buFont typeface="Symbol" pitchFamily="18" charset="2"/>
              <a:buNone/>
              <a:defRPr/>
            </a:pPr>
            <a:endParaRPr lang="it-IT" b="1" dirty="0">
              <a:latin typeface="Arial" charset="0"/>
              <a:cs typeface="Arial" charset="0"/>
            </a:endParaRPr>
          </a:p>
          <a:p>
            <a:pPr>
              <a:buFont typeface="Symbol" pitchFamily="18" charset="2"/>
              <a:buNone/>
              <a:defRPr/>
            </a:pPr>
            <a:endParaRPr sz="3500" b="1" dirty="0">
              <a:latin typeface="Arial" charset="0"/>
              <a:cs typeface="Arial" charset="0"/>
            </a:endParaRPr>
          </a:p>
          <a:p>
            <a:pPr>
              <a:buFont typeface="Symbol" pitchFamily="18" charset="2"/>
              <a:buNone/>
              <a:defRPr/>
            </a:pPr>
            <a:r>
              <a:rPr lang="en-US" b="1" dirty="0" err="1">
                <a:latin typeface="Arial" charset="0"/>
                <a:cs typeface="Arial" charset="0"/>
              </a:rPr>
              <a:t>Sysyems</a:t>
            </a:r>
            <a:r>
              <a:rPr lang="en-US" b="1" dirty="0">
                <a:latin typeface="Arial" charset="0"/>
                <a:cs typeface="Arial" charset="0"/>
              </a:rPr>
              <a:t> / </a:t>
            </a:r>
            <a:r>
              <a:rPr b="1" dirty="0">
                <a:latin typeface="Arial" charset="0"/>
                <a:cs typeface="Arial" charset="0"/>
              </a:rPr>
              <a:t>Dimensions of </a:t>
            </a:r>
            <a:r>
              <a:rPr lang="en-GB" b="1" dirty="0">
                <a:latin typeface="Arial" charset="0"/>
                <a:cs typeface="Arial" charset="0"/>
              </a:rPr>
              <a:t>Human Order </a:t>
            </a:r>
            <a:r>
              <a:rPr lang="en-GB" b="1" dirty="0">
                <a:latin typeface="Kruti Dev 010" pitchFamily="2" charset="0"/>
                <a:cs typeface="Arial" charset="0"/>
              </a:rPr>
              <a:t>¼</a:t>
            </a:r>
            <a:r>
              <a:rPr lang="en-GB" sz="2800" dirty="0">
                <a:latin typeface="Kruti Dev 010" pitchFamily="2" charset="0"/>
              </a:rPr>
              <a:t>ekuoh; </a:t>
            </a:r>
            <a:r>
              <a:rPr lang="en-GB" sz="2800" dirty="0" err="1">
                <a:latin typeface="Kruti Dev 010" pitchFamily="2" charset="0"/>
              </a:rPr>
              <a:t>O;oLFkk</a:t>
            </a:r>
            <a:r>
              <a:rPr lang="en-GB" sz="2800" dirty="0">
                <a:latin typeface="Kruti Dev 010" pitchFamily="2" charset="0"/>
              </a:rPr>
              <a:t>&amp; </a:t>
            </a:r>
            <a:r>
              <a:rPr lang="en-GB" sz="2800" dirty="0" err="1">
                <a:latin typeface="Kruti Dev 010" pitchFamily="2" charset="0"/>
              </a:rPr>
              <a:t>i¡kp</a:t>
            </a:r>
            <a:r>
              <a:rPr lang="en-GB" sz="2800" dirty="0">
                <a:latin typeface="Kruti Dev 010" pitchFamily="2" charset="0"/>
              </a:rPr>
              <a:t> </a:t>
            </a:r>
            <a:r>
              <a:rPr lang="en-GB" sz="2800" dirty="0" err="1">
                <a:latin typeface="Kruti Dev 010" pitchFamily="2" charset="0"/>
              </a:rPr>
              <a:t>vk;ke</a:t>
            </a:r>
            <a:r>
              <a:rPr b="1" dirty="0">
                <a:latin typeface="Kruti Dev 010" pitchFamily="2" charset="0"/>
                <a:cs typeface="Arial" charset="0"/>
              </a:rPr>
              <a:t>½</a:t>
            </a:r>
            <a:endParaRPr lang="en-IN" dirty="0">
              <a:latin typeface="Kruti Dev 010" pitchFamily="2" charset="0"/>
              <a:cs typeface="Arial" charset="0"/>
            </a:endParaRPr>
          </a:p>
          <a:p>
            <a:pPr lvl="1">
              <a:buFont typeface="Symbol" pitchFamily="18" charset="2"/>
              <a:buNone/>
              <a:defRPr/>
            </a:pPr>
            <a:r>
              <a:rPr dirty="0">
                <a:latin typeface="Arial" charset="0"/>
                <a:cs typeface="Arial" charset="0"/>
              </a:rPr>
              <a:t>1. Education </a:t>
            </a:r>
            <a:r>
              <a:rPr lang="en-GB" dirty="0">
                <a:latin typeface="Arial" charset="0"/>
                <a:cs typeface="Arial" charset="0"/>
              </a:rPr>
              <a:t>–</a:t>
            </a:r>
            <a:r>
              <a:rPr dirty="0">
                <a:latin typeface="Arial" charset="0"/>
                <a:cs typeface="Arial" charset="0"/>
              </a:rPr>
              <a:t> </a:t>
            </a:r>
            <a:r>
              <a:rPr dirty="0" err="1">
                <a:latin typeface="Arial" charset="0"/>
                <a:cs typeface="Arial" charset="0"/>
              </a:rPr>
              <a:t>Sanskar</a:t>
            </a:r>
            <a:r>
              <a:rPr dirty="0">
                <a:latin typeface="Arial" charset="0"/>
                <a:cs typeface="Arial" charset="0"/>
              </a:rPr>
              <a:t>	 	- </a:t>
            </a:r>
            <a:r>
              <a:rPr sz="2800" dirty="0" err="1">
                <a:latin typeface="Kruti Dev 010" pitchFamily="2" charset="0"/>
              </a:rPr>
              <a:t>f”k</a:t>
            </a:r>
            <a:r>
              <a:rPr sz="2800" dirty="0">
                <a:latin typeface="Kruti Dev 010" pitchFamily="2" charset="0"/>
              </a:rPr>
              <a:t>{kk </a:t>
            </a:r>
            <a:r>
              <a:rPr sz="2800" dirty="0" err="1">
                <a:latin typeface="Kruti Dev 010" pitchFamily="2" charset="0"/>
              </a:rPr>
              <a:t>laLdkj</a:t>
            </a:r>
            <a:endParaRPr lang="en-IN" sz="2800" dirty="0">
              <a:latin typeface="Kruti Dev 010" pitchFamily="2" charset="0"/>
            </a:endParaRPr>
          </a:p>
          <a:p>
            <a:pPr lvl="1">
              <a:buFont typeface="Wingdings" pitchFamily="2" charset="2"/>
              <a:buNone/>
              <a:defRPr/>
            </a:pPr>
            <a:r>
              <a:rPr lang="en-GB" dirty="0">
                <a:latin typeface="Arial" charset="0"/>
                <a:cs typeface="Arial" charset="0"/>
              </a:rPr>
              <a:t>2. Health – </a:t>
            </a:r>
            <a:r>
              <a:rPr lang="en-GB" dirty="0" err="1">
                <a:latin typeface="Arial" charset="0"/>
                <a:cs typeface="Arial" charset="0"/>
              </a:rPr>
              <a:t>Sanyam</a:t>
            </a:r>
            <a:r>
              <a:rPr lang="en-GB" dirty="0">
                <a:latin typeface="Arial" charset="0"/>
                <a:cs typeface="Arial" charset="0"/>
              </a:rPr>
              <a:t> 	 	- </a:t>
            </a:r>
            <a:r>
              <a:rPr lang="en-GB" sz="2800" dirty="0" err="1">
                <a:latin typeface="Kruti Dev 010" pitchFamily="2" charset="0"/>
              </a:rPr>
              <a:t>LokLF</a:t>
            </a:r>
            <a:r>
              <a:rPr lang="en-GB" sz="2800" dirty="0">
                <a:latin typeface="Kruti Dev 010" pitchFamily="2" charset="0"/>
              </a:rPr>
              <a:t>; </a:t>
            </a:r>
            <a:r>
              <a:rPr lang="en-GB" sz="2800" dirty="0" err="1">
                <a:latin typeface="Kruti Dev 010" pitchFamily="2" charset="0"/>
              </a:rPr>
              <a:t>la;e</a:t>
            </a:r>
            <a:endParaRPr lang="en-GB" sz="2800" dirty="0">
              <a:latin typeface="Kruti Dev 010" pitchFamily="2" charset="0"/>
            </a:endParaRPr>
          </a:p>
          <a:p>
            <a:pPr lvl="1">
              <a:buFont typeface="Wingdings" pitchFamily="2" charset="2"/>
              <a:buNone/>
              <a:defRPr/>
            </a:pPr>
            <a:r>
              <a:rPr lang="en-GB" dirty="0">
                <a:latin typeface="Arial" charset="0"/>
                <a:cs typeface="Arial" charset="0"/>
              </a:rPr>
              <a:t>3. Production – Work 	 	- </a:t>
            </a:r>
            <a:r>
              <a:rPr lang="en-GB" sz="2800" dirty="0" err="1">
                <a:latin typeface="Kruti Dev 010" pitchFamily="2" charset="0"/>
              </a:rPr>
              <a:t>mRiknu</a:t>
            </a:r>
            <a:r>
              <a:rPr lang="en-GB" sz="2800" dirty="0">
                <a:latin typeface="Kruti Dev 010" pitchFamily="2" charset="0"/>
              </a:rPr>
              <a:t> </a:t>
            </a:r>
            <a:r>
              <a:rPr lang="en-GB" sz="2800" dirty="0" err="1">
                <a:latin typeface="Kruti Dev 010" pitchFamily="2" charset="0"/>
              </a:rPr>
              <a:t>dk;Z</a:t>
            </a:r>
            <a:endParaRPr lang="en-GB" sz="2800" dirty="0">
              <a:latin typeface="Kruti Dev 010" pitchFamily="2" charset="0"/>
            </a:endParaRPr>
          </a:p>
          <a:p>
            <a:pPr lvl="1">
              <a:buFont typeface="Symbol" pitchFamily="18" charset="2"/>
              <a:buNone/>
              <a:defRPr/>
            </a:pPr>
            <a:r>
              <a:rPr dirty="0">
                <a:latin typeface="Arial" charset="0"/>
                <a:cs typeface="Arial" charset="0"/>
              </a:rPr>
              <a:t>4. Justice – Preservation    	-</a:t>
            </a:r>
            <a:r>
              <a:rPr b="1" dirty="0">
                <a:latin typeface="Kruti Dev 010" pitchFamily="2" charset="0"/>
                <a:cs typeface="Arial" charset="0"/>
              </a:rPr>
              <a:t> </a:t>
            </a:r>
            <a:r>
              <a:rPr lang="en-GB" sz="2800" dirty="0" err="1">
                <a:latin typeface="Kruti Dev 010" pitchFamily="2" charset="0"/>
              </a:rPr>
              <a:t>U;k</a:t>
            </a:r>
            <a:r>
              <a:rPr lang="en-GB" sz="2800" dirty="0">
                <a:latin typeface="Kruti Dev 010" pitchFamily="2" charset="0"/>
              </a:rPr>
              <a:t>; </a:t>
            </a:r>
            <a:r>
              <a:rPr lang="en-GB" sz="2800" dirty="0" err="1">
                <a:latin typeface="Kruti Dev 010" pitchFamily="2" charset="0"/>
              </a:rPr>
              <a:t>lqj</a:t>
            </a:r>
            <a:r>
              <a:rPr lang="en-GB" sz="2800" dirty="0">
                <a:latin typeface="Kruti Dev 010" pitchFamily="2" charset="0"/>
              </a:rPr>
              <a:t>{kk</a:t>
            </a:r>
            <a:endParaRPr lang="en-IN" sz="2800" dirty="0">
              <a:latin typeface="Kruti Dev 010" pitchFamily="2" charset="0"/>
            </a:endParaRPr>
          </a:p>
          <a:p>
            <a:pPr lvl="1">
              <a:buFont typeface="Symbol" pitchFamily="18" charset="2"/>
              <a:buNone/>
              <a:defRPr/>
            </a:pPr>
            <a:r>
              <a:rPr dirty="0">
                <a:latin typeface="Arial" charset="0"/>
                <a:cs typeface="Arial" charset="0"/>
              </a:rPr>
              <a:t>5. Exchange – Storage 	- </a:t>
            </a:r>
            <a:r>
              <a:rPr lang="en-GB" sz="2800" dirty="0" err="1">
                <a:latin typeface="Kruti Dev 010" pitchFamily="2" charset="0"/>
              </a:rPr>
              <a:t>fofue</a:t>
            </a:r>
            <a:r>
              <a:rPr lang="en-GB" sz="2800" dirty="0">
                <a:latin typeface="Kruti Dev 010" pitchFamily="2" charset="0"/>
              </a:rPr>
              <a:t>; </a:t>
            </a:r>
            <a:r>
              <a:rPr lang="en-GB" sz="2800" dirty="0" err="1">
                <a:latin typeface="Kruti Dev 010" pitchFamily="2" charset="0"/>
              </a:rPr>
              <a:t>dks’k</a:t>
            </a:r>
            <a:r>
              <a:rPr dirty="0">
                <a:latin typeface="Arial" charset="0"/>
                <a:cs typeface="Arial" charset="0"/>
              </a:rPr>
              <a:t>	 </a:t>
            </a:r>
          </a:p>
          <a:p>
            <a:pPr lvl="1">
              <a:buFont typeface="Symbol" pitchFamily="18" charset="2"/>
              <a:buNone/>
              <a:defRPr/>
            </a:pPr>
            <a:endParaRPr sz="1700" dirty="0">
              <a:latin typeface="Arial" charset="0"/>
              <a:cs typeface="Arial" charset="0"/>
            </a:endParaRPr>
          </a:p>
          <a:p>
            <a:pPr>
              <a:buFont typeface="Symbol" pitchFamily="18" charset="2"/>
              <a:buNone/>
              <a:defRPr/>
            </a:pPr>
            <a:r>
              <a:rPr lang="it-IT" b="1" dirty="0"/>
              <a:t>Scope</a:t>
            </a:r>
            <a:r>
              <a:rPr lang="it-IT" b="1" dirty="0">
                <a:latin typeface="Kruti Dev 010" pitchFamily="2" charset="0"/>
              </a:rPr>
              <a:t> </a:t>
            </a:r>
            <a:r>
              <a:rPr lang="it-IT" b="1" dirty="0"/>
              <a:t>–</a:t>
            </a:r>
            <a:r>
              <a:rPr b="1" dirty="0">
                <a:latin typeface="Arial" charset="0"/>
              </a:rPr>
              <a:t>From Family Order to World Family Order (Universal Human Order)</a:t>
            </a:r>
            <a:endParaRPr lang="it-IT" b="1" dirty="0">
              <a:latin typeface="Arial" charset="0"/>
            </a:endParaRPr>
          </a:p>
          <a:p>
            <a:pPr>
              <a:buFont typeface="Symbol" pitchFamily="18" charset="2"/>
              <a:buNone/>
              <a:defRPr/>
            </a:pPr>
            <a:r>
              <a:rPr lang="it-IT" dirty="0"/>
              <a:t>Family – Family cluster – Village – Village cluster ... Nation ... World Family </a:t>
            </a:r>
          </a:p>
          <a:p>
            <a:pPr>
              <a:buFont typeface="Symbol" pitchFamily="18" charset="2"/>
              <a:buNone/>
              <a:defRPr/>
            </a:pPr>
            <a:r>
              <a:rPr lang="it-IT" dirty="0"/>
              <a:t>Order	  Order		  Order	    Order	     Order       Order</a:t>
            </a:r>
          </a:p>
        </p:txBody>
      </p:sp>
      <p:grpSp>
        <p:nvGrpSpPr>
          <p:cNvPr id="52228" name="Group 29">
            <a:extLst>
              <a:ext uri="{FF2B5EF4-FFF2-40B4-BE49-F238E27FC236}">
                <a16:creationId xmlns:a16="http://schemas.microsoft.com/office/drawing/2014/main" id="{4E1491E7-8038-4280-B4A0-B62AB0EB93FF}"/>
              </a:ext>
            </a:extLst>
          </p:cNvPr>
          <p:cNvGrpSpPr>
            <a:grpSpLocks/>
          </p:cNvGrpSpPr>
          <p:nvPr/>
        </p:nvGrpSpPr>
        <p:grpSpPr bwMode="auto">
          <a:xfrm>
            <a:off x="1588" y="1058863"/>
            <a:ext cx="2379662" cy="1379537"/>
            <a:chOff x="1620" y="990600"/>
            <a:chExt cx="2380035" cy="1379387"/>
          </a:xfrm>
        </p:grpSpPr>
        <p:sp>
          <p:nvSpPr>
            <p:cNvPr id="4" name="Down Arrow 3">
              <a:extLst>
                <a:ext uri="{FF2B5EF4-FFF2-40B4-BE49-F238E27FC236}">
                  <a16:creationId xmlns:a16="http://schemas.microsoft.com/office/drawing/2014/main" id="{C538007A-8404-4A9A-B0D5-F535F73A3AC7}"/>
                </a:ext>
              </a:extLst>
            </p:cNvPr>
            <p:cNvSpPr/>
            <p:nvPr/>
          </p:nvSpPr>
          <p:spPr>
            <a:xfrm>
              <a:off x="1086052" y="1676325"/>
              <a:ext cx="152424"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43" name="TextBox 17">
              <a:extLst>
                <a:ext uri="{FF2B5EF4-FFF2-40B4-BE49-F238E27FC236}">
                  <a16:creationId xmlns:a16="http://schemas.microsoft.com/office/drawing/2014/main" id="{363FF293-D1B6-4CA6-B621-F9E8482F28A5}"/>
                </a:ext>
              </a:extLst>
            </p:cNvPr>
            <p:cNvSpPr txBox="1">
              <a:spLocks noChangeArrowheads="1"/>
            </p:cNvSpPr>
            <p:nvPr/>
          </p:nvSpPr>
          <p:spPr bwMode="auto">
            <a:xfrm>
              <a:off x="19455" y="990600"/>
              <a:ext cx="2362200"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a:cs typeface="Arial" panose="020B0604020202020204" pitchFamily="34" charset="0"/>
                </a:rPr>
                <a:t>Right Understanding &amp; Right Feeling</a:t>
              </a:r>
            </a:p>
          </p:txBody>
        </p:sp>
        <p:sp>
          <p:nvSpPr>
            <p:cNvPr id="52244" name="TextBox 18">
              <a:extLst>
                <a:ext uri="{FF2B5EF4-FFF2-40B4-BE49-F238E27FC236}">
                  <a16:creationId xmlns:a16="http://schemas.microsoft.com/office/drawing/2014/main" id="{246C61CA-3737-46E3-B176-B9527E12764E}"/>
                </a:ext>
              </a:extLst>
            </p:cNvPr>
            <p:cNvSpPr txBox="1">
              <a:spLocks noChangeArrowheads="1"/>
            </p:cNvSpPr>
            <p:nvPr/>
          </p:nvSpPr>
          <p:spPr bwMode="auto">
            <a:xfrm>
              <a:off x="1620" y="2000655"/>
              <a:ext cx="2362200"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Every Individual</a:t>
              </a:r>
              <a:endParaRPr lang="en-IN" altLang="en-US">
                <a:cs typeface="Arial" panose="020B0604020202020204" pitchFamily="34" charset="0"/>
              </a:endParaRPr>
            </a:p>
          </p:txBody>
        </p:sp>
      </p:grpSp>
      <p:grpSp>
        <p:nvGrpSpPr>
          <p:cNvPr id="52229" name="Group 31">
            <a:extLst>
              <a:ext uri="{FF2B5EF4-FFF2-40B4-BE49-F238E27FC236}">
                <a16:creationId xmlns:a16="http://schemas.microsoft.com/office/drawing/2014/main" id="{510A2371-EE56-4E39-9C1E-C1335FE643F4}"/>
              </a:ext>
            </a:extLst>
          </p:cNvPr>
          <p:cNvGrpSpPr>
            <a:grpSpLocks/>
          </p:cNvGrpSpPr>
          <p:nvPr/>
        </p:nvGrpSpPr>
        <p:grpSpPr bwMode="auto">
          <a:xfrm>
            <a:off x="2609850" y="1058863"/>
            <a:ext cx="2038350" cy="1379537"/>
            <a:chOff x="2610255" y="990600"/>
            <a:chExt cx="2037945" cy="1379387"/>
          </a:xfrm>
        </p:grpSpPr>
        <p:sp>
          <p:nvSpPr>
            <p:cNvPr id="10" name="Down Arrow 9">
              <a:extLst>
                <a:ext uri="{FF2B5EF4-FFF2-40B4-BE49-F238E27FC236}">
                  <a16:creationId xmlns:a16="http://schemas.microsoft.com/office/drawing/2014/main" id="{5E81B769-E3D8-4F04-991B-45E296386EBC}"/>
                </a:ext>
              </a:extLst>
            </p:cNvPr>
            <p:cNvSpPr/>
            <p:nvPr/>
          </p:nvSpPr>
          <p:spPr>
            <a:xfrm>
              <a:off x="3524473" y="1676325"/>
              <a:ext cx="152370"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40" name="TextBox 19">
              <a:extLst>
                <a:ext uri="{FF2B5EF4-FFF2-40B4-BE49-F238E27FC236}">
                  <a16:creationId xmlns:a16="http://schemas.microsoft.com/office/drawing/2014/main" id="{2985CC5D-C072-406E-8E42-F30D5D17EE81}"/>
                </a:ext>
              </a:extLst>
            </p:cNvPr>
            <p:cNvSpPr txBox="1">
              <a:spLocks noChangeArrowheads="1"/>
            </p:cNvSpPr>
            <p:nvPr/>
          </p:nvSpPr>
          <p:spPr bwMode="auto">
            <a:xfrm>
              <a:off x="2647545" y="990600"/>
              <a:ext cx="2000655"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Prosperity</a:t>
              </a:r>
            </a:p>
            <a:p>
              <a:pPr eaLnBrk="1" hangingPunct="1"/>
              <a:endParaRPr lang="en-IN" altLang="en-US">
                <a:cs typeface="Arial" panose="020B0604020202020204" pitchFamily="34" charset="0"/>
              </a:endParaRPr>
            </a:p>
          </p:txBody>
        </p:sp>
        <p:sp>
          <p:nvSpPr>
            <p:cNvPr id="52241" name="TextBox 20">
              <a:extLst>
                <a:ext uri="{FF2B5EF4-FFF2-40B4-BE49-F238E27FC236}">
                  <a16:creationId xmlns:a16="http://schemas.microsoft.com/office/drawing/2014/main" id="{E5F558AA-C4D8-44E5-B6B3-927B312C1F13}"/>
                </a:ext>
              </a:extLst>
            </p:cNvPr>
            <p:cNvSpPr txBox="1">
              <a:spLocks noChangeArrowheads="1"/>
            </p:cNvSpPr>
            <p:nvPr/>
          </p:nvSpPr>
          <p:spPr bwMode="auto">
            <a:xfrm>
              <a:off x="2610255" y="2000655"/>
              <a:ext cx="2000655"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Every Family</a:t>
              </a:r>
              <a:endParaRPr lang="en-IN" altLang="en-US">
                <a:cs typeface="Arial" panose="020B0604020202020204" pitchFamily="34" charset="0"/>
              </a:endParaRPr>
            </a:p>
          </p:txBody>
        </p:sp>
      </p:grpSp>
      <p:grpSp>
        <p:nvGrpSpPr>
          <p:cNvPr id="52230" name="Group 33">
            <a:extLst>
              <a:ext uri="{FF2B5EF4-FFF2-40B4-BE49-F238E27FC236}">
                <a16:creationId xmlns:a16="http://schemas.microsoft.com/office/drawing/2014/main" id="{08C3954D-A785-41AD-9FDE-7FD487FF93D1}"/>
              </a:ext>
            </a:extLst>
          </p:cNvPr>
          <p:cNvGrpSpPr>
            <a:grpSpLocks/>
          </p:cNvGrpSpPr>
          <p:nvPr/>
        </p:nvGrpSpPr>
        <p:grpSpPr bwMode="auto">
          <a:xfrm>
            <a:off x="4935538" y="1058863"/>
            <a:ext cx="1998662" cy="1379537"/>
            <a:chOff x="4935165" y="990600"/>
            <a:chExt cx="1999035" cy="1379387"/>
          </a:xfrm>
        </p:grpSpPr>
        <p:sp>
          <p:nvSpPr>
            <p:cNvPr id="11" name="Down Arrow 10">
              <a:extLst>
                <a:ext uri="{FF2B5EF4-FFF2-40B4-BE49-F238E27FC236}">
                  <a16:creationId xmlns:a16="http://schemas.microsoft.com/office/drawing/2014/main" id="{8FE9EA75-7932-42F4-931E-80B117669E44}"/>
                </a:ext>
              </a:extLst>
            </p:cNvPr>
            <p:cNvSpPr/>
            <p:nvPr/>
          </p:nvSpPr>
          <p:spPr>
            <a:xfrm>
              <a:off x="5867201" y="1676325"/>
              <a:ext cx="152428" cy="3047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37" name="TextBox 21">
              <a:extLst>
                <a:ext uri="{FF2B5EF4-FFF2-40B4-BE49-F238E27FC236}">
                  <a16:creationId xmlns:a16="http://schemas.microsoft.com/office/drawing/2014/main" id="{C65BEC34-6D5F-48F4-BCBD-397CBADC9180}"/>
                </a:ext>
              </a:extLst>
            </p:cNvPr>
            <p:cNvSpPr txBox="1">
              <a:spLocks noChangeArrowheads="1"/>
            </p:cNvSpPr>
            <p:nvPr/>
          </p:nvSpPr>
          <p:spPr bwMode="auto">
            <a:xfrm>
              <a:off x="4953000" y="990600"/>
              <a:ext cx="1981200" cy="64633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Fearlessness</a:t>
              </a:r>
            </a:p>
            <a:p>
              <a:pPr eaLnBrk="1" hangingPunct="1"/>
              <a:r>
                <a:rPr lang="en-GB" altLang="en-US">
                  <a:cs typeface="Arial" panose="020B0604020202020204" pitchFamily="34" charset="0"/>
                </a:rPr>
                <a:t>(Trust)</a:t>
              </a:r>
              <a:endParaRPr lang="en-IN" altLang="en-US">
                <a:cs typeface="Arial" panose="020B0604020202020204" pitchFamily="34" charset="0"/>
              </a:endParaRPr>
            </a:p>
          </p:txBody>
        </p:sp>
        <p:sp>
          <p:nvSpPr>
            <p:cNvPr id="52238" name="TextBox 22">
              <a:extLst>
                <a:ext uri="{FF2B5EF4-FFF2-40B4-BE49-F238E27FC236}">
                  <a16:creationId xmlns:a16="http://schemas.microsoft.com/office/drawing/2014/main" id="{7A48F15D-7C76-4633-9C6D-021511C304A6}"/>
                </a:ext>
              </a:extLst>
            </p:cNvPr>
            <p:cNvSpPr txBox="1">
              <a:spLocks noChangeArrowheads="1"/>
            </p:cNvSpPr>
            <p:nvPr/>
          </p:nvSpPr>
          <p:spPr bwMode="auto">
            <a:xfrm>
              <a:off x="4935165" y="2000655"/>
              <a:ext cx="1981200" cy="369332"/>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cs typeface="Arial" panose="020B0604020202020204" pitchFamily="34" charset="0"/>
                </a:rPr>
                <a:t>In Society</a:t>
              </a:r>
              <a:endParaRPr lang="en-IN" altLang="en-US">
                <a:cs typeface="Arial" panose="020B0604020202020204" pitchFamily="34" charset="0"/>
              </a:endParaRPr>
            </a:p>
          </p:txBody>
        </p:sp>
      </p:grpSp>
      <p:grpSp>
        <p:nvGrpSpPr>
          <p:cNvPr id="52231" name="Group 34">
            <a:extLst>
              <a:ext uri="{FF2B5EF4-FFF2-40B4-BE49-F238E27FC236}">
                <a16:creationId xmlns:a16="http://schemas.microsoft.com/office/drawing/2014/main" id="{567CB980-7C32-4913-A645-DC2DCBF5A564}"/>
              </a:ext>
            </a:extLst>
          </p:cNvPr>
          <p:cNvGrpSpPr>
            <a:grpSpLocks/>
          </p:cNvGrpSpPr>
          <p:nvPr/>
        </p:nvGrpSpPr>
        <p:grpSpPr bwMode="auto">
          <a:xfrm>
            <a:off x="7123113" y="1058863"/>
            <a:ext cx="1981200" cy="1655762"/>
            <a:chOff x="7123890" y="990600"/>
            <a:chExt cx="1981200" cy="1656316"/>
          </a:xfrm>
        </p:grpSpPr>
        <p:sp>
          <p:nvSpPr>
            <p:cNvPr id="12" name="Down Arrow 11">
              <a:extLst>
                <a:ext uri="{FF2B5EF4-FFF2-40B4-BE49-F238E27FC236}">
                  <a16:creationId xmlns:a16="http://schemas.microsoft.com/office/drawing/2014/main" id="{323655B3-3DE9-4AEC-8898-99575E50EEB5}"/>
                </a:ext>
              </a:extLst>
            </p:cNvPr>
            <p:cNvSpPr/>
            <p:nvPr/>
          </p:nvSpPr>
          <p:spPr>
            <a:xfrm>
              <a:off x="8020827" y="1676629"/>
              <a:ext cx="152400" cy="30490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52234" name="TextBox 23">
              <a:extLst>
                <a:ext uri="{FF2B5EF4-FFF2-40B4-BE49-F238E27FC236}">
                  <a16:creationId xmlns:a16="http://schemas.microsoft.com/office/drawing/2014/main" id="{8E450C8C-4AE1-46E8-98B7-EB2389EE6BFB}"/>
                </a:ext>
              </a:extLst>
            </p:cNvPr>
            <p:cNvSpPr txBox="1">
              <a:spLocks noChangeArrowheads="1"/>
            </p:cNvSpPr>
            <p:nvPr/>
          </p:nvSpPr>
          <p:spPr bwMode="auto">
            <a:xfrm>
              <a:off x="7123890" y="990600"/>
              <a:ext cx="1981200" cy="646547"/>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Symbol" panose="05050102010706020507" pitchFamily="18" charset="2"/>
                <a:buNone/>
              </a:pPr>
              <a:r>
                <a:rPr lang="en-GB" altLang="en-US" dirty="0">
                  <a:cs typeface="Arial" panose="020B0604020202020204" pitchFamily="34" charset="0"/>
                </a:rPr>
                <a:t>Co-Existence</a:t>
              </a:r>
            </a:p>
            <a:p>
              <a:pPr eaLnBrk="1" hangingPunct="1">
                <a:buFont typeface="Symbol" panose="05050102010706020507" pitchFamily="18" charset="2"/>
                <a:buNone/>
              </a:pPr>
              <a:r>
                <a:rPr lang="en-GB" altLang="en-US" sz="1600" dirty="0">
                  <a:cs typeface="Arial" panose="020B0604020202020204" pitchFamily="34" charset="0"/>
                </a:rPr>
                <a:t>(mutual fulfilment)</a:t>
              </a:r>
              <a:r>
                <a:rPr lang="en-GB" altLang="en-US" dirty="0">
                  <a:cs typeface="Arial" panose="020B0604020202020204" pitchFamily="34" charset="0"/>
                </a:rPr>
                <a:t> </a:t>
              </a:r>
              <a:endParaRPr lang="en-GB" altLang="en-US" sz="1600" dirty="0">
                <a:cs typeface="Arial" panose="020B0604020202020204" pitchFamily="34" charset="0"/>
              </a:endParaRPr>
            </a:p>
          </p:txBody>
        </p:sp>
        <p:sp>
          <p:nvSpPr>
            <p:cNvPr id="52235" name="TextBox 24">
              <a:extLst>
                <a:ext uri="{FF2B5EF4-FFF2-40B4-BE49-F238E27FC236}">
                  <a16:creationId xmlns:a16="http://schemas.microsoft.com/office/drawing/2014/main" id="{BD015C08-F8B6-4B79-9B6B-B3271EA8D02D}"/>
                </a:ext>
              </a:extLst>
            </p:cNvPr>
            <p:cNvSpPr txBox="1">
              <a:spLocks noChangeArrowheads="1"/>
            </p:cNvSpPr>
            <p:nvPr/>
          </p:nvSpPr>
          <p:spPr bwMode="auto">
            <a:xfrm>
              <a:off x="7123890" y="2000655"/>
              <a:ext cx="1981200" cy="646261"/>
            </a:xfrm>
            <a:prstGeom prst="rect">
              <a:avLst/>
            </a:prstGeom>
            <a:solidFill>
              <a:srgbClr val="FFC000"/>
            </a:solidFill>
            <a:ln w="9525">
              <a:solidFill>
                <a:srgbClr val="C0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Symbol" panose="05050102010706020507" pitchFamily="18" charset="2"/>
                <a:buNone/>
              </a:pPr>
              <a:r>
                <a:rPr lang="en-GB" altLang="en-US">
                  <a:cs typeface="Arial" panose="020B0604020202020204" pitchFamily="34" charset="0"/>
                </a:rPr>
                <a:t>In Nature/ Existence</a:t>
              </a:r>
            </a:p>
          </p:txBody>
        </p:sp>
      </p:grpSp>
      <p:sp>
        <p:nvSpPr>
          <p:cNvPr id="52232" name="Rectangle 19">
            <a:extLst>
              <a:ext uri="{FF2B5EF4-FFF2-40B4-BE49-F238E27FC236}">
                <a16:creationId xmlns:a16="http://schemas.microsoft.com/office/drawing/2014/main" id="{6BB5E4AD-EDD5-4BB6-A567-CADDC22FC5BB}"/>
              </a:ext>
            </a:extLst>
          </p:cNvPr>
          <p:cNvSpPr>
            <a:spLocks noChangeArrowheads="1"/>
          </p:cNvSpPr>
          <p:nvPr/>
        </p:nvSpPr>
        <p:spPr bwMode="auto">
          <a:xfrm>
            <a:off x="1239838" y="1676400"/>
            <a:ext cx="12747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IN" altLang="en-US">
                <a:solidFill>
                  <a:schemeClr val="bg1"/>
                </a:solidFill>
                <a:cs typeface="Arial" panose="020B0604020202020204" pitchFamily="34" charset="0"/>
              </a:rPr>
              <a:t>Happiness</a:t>
            </a:r>
            <a:endParaRPr lang="en-US" altLang="en-US">
              <a:solidFill>
                <a:schemeClr val="bg1"/>
              </a:solidFill>
            </a:endParaRPr>
          </a:p>
        </p:txBody>
      </p:sp>
      <p:sp>
        <p:nvSpPr>
          <p:cNvPr id="21" name="Arrow: Down 20">
            <a:extLst>
              <a:ext uri="{FF2B5EF4-FFF2-40B4-BE49-F238E27FC236}">
                <a16:creationId xmlns:a16="http://schemas.microsoft.com/office/drawing/2014/main" id="{38C6792E-0761-4675-B0C1-9817FB0CA8F9}"/>
              </a:ext>
            </a:extLst>
          </p:cNvPr>
          <p:cNvSpPr/>
          <p:nvPr/>
        </p:nvSpPr>
        <p:spPr>
          <a:xfrm>
            <a:off x="8015808"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Arrow: Down 21">
            <a:extLst>
              <a:ext uri="{FF2B5EF4-FFF2-40B4-BE49-F238E27FC236}">
                <a16:creationId xmlns:a16="http://schemas.microsoft.com/office/drawing/2014/main" id="{DD5BE1A3-916B-463B-8C54-576BC302BCD8}"/>
              </a:ext>
            </a:extLst>
          </p:cNvPr>
          <p:cNvSpPr/>
          <p:nvPr/>
        </p:nvSpPr>
        <p:spPr>
          <a:xfrm>
            <a:off x="5855568"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 name="Arrow: Down 22">
            <a:extLst>
              <a:ext uri="{FF2B5EF4-FFF2-40B4-BE49-F238E27FC236}">
                <a16:creationId xmlns:a16="http://schemas.microsoft.com/office/drawing/2014/main" id="{CA7AAA66-766F-4C64-A450-38BA708F80F3}"/>
              </a:ext>
            </a:extLst>
          </p:cNvPr>
          <p:cNvSpPr/>
          <p:nvPr/>
        </p:nvSpPr>
        <p:spPr>
          <a:xfrm>
            <a:off x="3479304"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Arrow: Down 23">
            <a:extLst>
              <a:ext uri="{FF2B5EF4-FFF2-40B4-BE49-F238E27FC236}">
                <a16:creationId xmlns:a16="http://schemas.microsoft.com/office/drawing/2014/main" id="{BBDE66E0-3C2C-4378-877C-5F6D6AC7F3C4}"/>
              </a:ext>
            </a:extLst>
          </p:cNvPr>
          <p:cNvSpPr/>
          <p:nvPr/>
        </p:nvSpPr>
        <p:spPr>
          <a:xfrm>
            <a:off x="1103040" y="1700808"/>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5B47-2111-4052-897C-0ABD3C1A3A3B}"/>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609B58CA-66C6-4265-B2A3-E8478CE3DC6C}"/>
              </a:ext>
            </a:extLst>
          </p:cNvPr>
          <p:cNvSpPr>
            <a:spLocks noGrp="1"/>
          </p:cNvSpPr>
          <p:nvPr>
            <p:ph type="body" sz="quarter" idx="13"/>
          </p:nvPr>
        </p:nvSpPr>
        <p:spPr/>
        <p:txBody>
          <a:bodyPr/>
          <a:lstStyle/>
          <a:p>
            <a:pPr marL="0" indent="0">
              <a:buNone/>
            </a:pPr>
            <a:r>
              <a:rPr lang="en-IN" dirty="0"/>
              <a:t>Relationship – is it of opposition or of mutual fulfilment?</a:t>
            </a:r>
          </a:p>
          <a:p>
            <a:pPr marL="0" indent="0">
              <a:buNone/>
            </a:pPr>
            <a:endParaRPr lang="en-IN" dirty="0"/>
          </a:p>
          <a:p>
            <a:pPr marL="0" indent="0">
              <a:buNone/>
            </a:pPr>
            <a:r>
              <a:rPr lang="en-IN" dirty="0"/>
              <a:t>Common goal – do we have the same goal or different/opposing goals?</a:t>
            </a:r>
          </a:p>
          <a:p>
            <a:pPr marL="0" indent="0">
              <a:buNone/>
            </a:pPr>
            <a:endParaRPr lang="en-IN" dirty="0"/>
          </a:p>
          <a:p>
            <a:pPr marL="0" indent="0">
              <a:buNone/>
            </a:pPr>
            <a:r>
              <a:rPr lang="en-IN" dirty="0"/>
              <a:t>Program, systems…</a:t>
            </a:r>
          </a:p>
          <a:p>
            <a:pPr marL="0" indent="0">
              <a:buNone/>
            </a:pPr>
            <a:endParaRPr lang="en-IN" dirty="0"/>
          </a:p>
          <a:p>
            <a:pPr marL="0" indent="0">
              <a:buNone/>
            </a:pPr>
            <a:r>
              <a:rPr lang="en-IN" dirty="0"/>
              <a:t>Discussion, sharing…</a:t>
            </a:r>
          </a:p>
          <a:p>
            <a:pPr marL="0" indent="0">
              <a:buNone/>
            </a:pPr>
            <a:endParaRPr lang="en-IN" dirty="0"/>
          </a:p>
          <a:p>
            <a:pPr marL="0" indent="0">
              <a:buNone/>
            </a:pPr>
            <a:r>
              <a:rPr lang="en-IN" dirty="0"/>
              <a:t>Review</a:t>
            </a:r>
          </a:p>
          <a:p>
            <a:pPr marL="0" indent="0">
              <a:buNone/>
            </a:pPr>
            <a:endParaRPr lang="en-IN" dirty="0"/>
          </a:p>
          <a:p>
            <a:pPr marL="0" indent="0">
              <a:buNone/>
            </a:pPr>
            <a:r>
              <a:rPr lang="en-IN"/>
              <a:t>Present-day problems</a:t>
            </a:r>
            <a:endParaRPr lang="en-IN" dirty="0"/>
          </a:p>
          <a:p>
            <a:pPr marL="0" indent="0">
              <a:buNone/>
            </a:pPr>
            <a:r>
              <a:rPr lang="en-IN" dirty="0"/>
              <a:t>– are they really problems or only symptoms of inhuman conduct?</a:t>
            </a:r>
          </a:p>
          <a:p>
            <a:pPr marL="0" indent="0">
              <a:buNone/>
            </a:pPr>
            <a:r>
              <a:rPr lang="en-IN" dirty="0"/>
              <a:t>– if we are indeed making effort for human goals, will the problems get resolved?</a:t>
            </a:r>
          </a:p>
          <a:p>
            <a:pPr marL="0" indent="0">
              <a:buNone/>
            </a:pPr>
            <a:endParaRPr lang="en-US" dirty="0"/>
          </a:p>
        </p:txBody>
      </p:sp>
    </p:spTree>
    <p:extLst>
      <p:ext uri="{BB962C8B-B14F-4D97-AF65-F5344CB8AC3E}">
        <p14:creationId xmlns:p14="http://schemas.microsoft.com/office/powerpoint/2010/main" val="2208509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DCC9-3084-40F0-9B7B-CB9EC77A4F72}"/>
              </a:ext>
            </a:extLst>
          </p:cNvPr>
          <p:cNvSpPr>
            <a:spLocks noGrp="1"/>
          </p:cNvSpPr>
          <p:nvPr>
            <p:ph type="title"/>
          </p:nvPr>
        </p:nvSpPr>
        <p:spPr/>
        <p:txBody>
          <a:bodyPr/>
          <a:lstStyle/>
          <a:p>
            <a:r>
              <a:rPr lang="en-IN" dirty="0"/>
              <a:t>Nature</a:t>
            </a:r>
            <a:endParaRPr lang="en-US" dirty="0"/>
          </a:p>
        </p:txBody>
      </p:sp>
      <p:sp>
        <p:nvSpPr>
          <p:cNvPr id="3" name="Text Placeholder 2">
            <a:extLst>
              <a:ext uri="{FF2B5EF4-FFF2-40B4-BE49-F238E27FC236}">
                <a16:creationId xmlns:a16="http://schemas.microsoft.com/office/drawing/2014/main" id="{904287FB-6821-4D8E-83B0-DF38EB4E92B4}"/>
              </a:ext>
            </a:extLst>
          </p:cNvPr>
          <p:cNvSpPr>
            <a:spLocks noGrp="1"/>
          </p:cNvSpPr>
          <p:nvPr>
            <p:ph type="body" sz="quarter" idx="13"/>
          </p:nvPr>
        </p:nvSpPr>
        <p:spPr/>
        <p:txBody>
          <a:bodyPr/>
          <a:lstStyle/>
          <a:p>
            <a:pPr marL="0" indent="0">
              <a:buNone/>
            </a:pPr>
            <a:r>
              <a:rPr lang="en-IN" dirty="0"/>
              <a:t>Is it a struggle, survival of the fittest?</a:t>
            </a:r>
          </a:p>
          <a:p>
            <a:pPr marL="0" indent="0">
              <a:buNone/>
            </a:pPr>
            <a:r>
              <a:rPr lang="en-IN" dirty="0"/>
              <a:t>Or</a:t>
            </a:r>
          </a:p>
          <a:p>
            <a:pPr marL="0" indent="0">
              <a:buNone/>
            </a:pPr>
            <a:r>
              <a:rPr lang="en-IN" dirty="0"/>
              <a:t>There is inter-dependence and a relationship of mutual fulfilment?</a:t>
            </a:r>
          </a:p>
        </p:txBody>
      </p:sp>
    </p:spTree>
    <p:extLst>
      <p:ext uri="{BB962C8B-B14F-4D97-AF65-F5344CB8AC3E}">
        <p14:creationId xmlns:p14="http://schemas.microsoft.com/office/powerpoint/2010/main" val="387717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9FEB-A7DE-40F2-B6B8-D42158272C15}"/>
              </a:ext>
            </a:extLst>
          </p:cNvPr>
          <p:cNvSpPr>
            <a:spLocks noGrp="1"/>
          </p:cNvSpPr>
          <p:nvPr>
            <p:ph type="title"/>
          </p:nvPr>
        </p:nvSpPr>
        <p:spPr/>
        <p:txBody>
          <a:bodyPr/>
          <a:lstStyle/>
          <a:p>
            <a:r>
              <a:rPr lang="en-IN" dirty="0"/>
              <a:t>Existence</a:t>
            </a:r>
            <a:endParaRPr lang="en-US" dirty="0"/>
          </a:p>
        </p:txBody>
      </p:sp>
      <p:sp>
        <p:nvSpPr>
          <p:cNvPr id="3" name="Text Placeholder 2">
            <a:extLst>
              <a:ext uri="{FF2B5EF4-FFF2-40B4-BE49-F238E27FC236}">
                <a16:creationId xmlns:a16="http://schemas.microsoft.com/office/drawing/2014/main" id="{06825988-B909-4E43-85BE-EB109804EB25}"/>
              </a:ext>
            </a:extLst>
          </p:cNvPr>
          <p:cNvSpPr>
            <a:spLocks noGrp="1"/>
          </p:cNvSpPr>
          <p:nvPr>
            <p:ph type="body" sz="quarter" idx="13"/>
          </p:nvPr>
        </p:nvSpPr>
        <p:spPr/>
        <p:txBody>
          <a:bodyPr/>
          <a:lstStyle/>
          <a:p>
            <a:pPr marL="0" indent="0">
              <a:buNone/>
            </a:pPr>
            <a:r>
              <a:rPr lang="en-IN" dirty="0"/>
              <a:t>Is the existence a chaos?</a:t>
            </a:r>
          </a:p>
          <a:p>
            <a:pPr marL="0" indent="0">
              <a:buNone/>
            </a:pPr>
            <a:r>
              <a:rPr lang="en-IN" dirty="0"/>
              <a:t>Or</a:t>
            </a:r>
          </a:p>
          <a:p>
            <a:pPr marL="0" indent="0">
              <a:buNone/>
            </a:pPr>
            <a:r>
              <a:rPr lang="en-IN" dirty="0"/>
              <a:t>Is it co-existence?</a:t>
            </a:r>
          </a:p>
        </p:txBody>
      </p:sp>
    </p:spTree>
    <p:extLst>
      <p:ext uri="{BB962C8B-B14F-4D97-AF65-F5344CB8AC3E}">
        <p14:creationId xmlns:p14="http://schemas.microsoft.com/office/powerpoint/2010/main" val="369592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EF73-F667-4CBE-BD4F-574C5A5304B7}"/>
              </a:ext>
            </a:extLst>
          </p:cNvPr>
          <p:cNvSpPr>
            <a:spLocks noGrp="1"/>
          </p:cNvSpPr>
          <p:nvPr>
            <p:ph type="title"/>
          </p:nvPr>
        </p:nvSpPr>
        <p:spPr/>
        <p:txBody>
          <a:bodyPr/>
          <a:lstStyle/>
          <a:p>
            <a:r>
              <a:rPr lang="en-IN" dirty="0"/>
              <a:t>Observations</a:t>
            </a:r>
            <a:endParaRPr lang="en-US" dirty="0"/>
          </a:p>
        </p:txBody>
      </p:sp>
      <p:sp>
        <p:nvSpPr>
          <p:cNvPr id="3" name="Text Placeholder 2">
            <a:extLst>
              <a:ext uri="{FF2B5EF4-FFF2-40B4-BE49-F238E27FC236}">
                <a16:creationId xmlns:a16="http://schemas.microsoft.com/office/drawing/2014/main" id="{5EB9A109-1272-44C3-8833-D3271B97BD01}"/>
              </a:ext>
            </a:extLst>
          </p:cNvPr>
          <p:cNvSpPr>
            <a:spLocks noGrp="1"/>
          </p:cNvSpPr>
          <p:nvPr>
            <p:ph type="body" sz="quarter" idx="13"/>
          </p:nvPr>
        </p:nvSpPr>
        <p:spPr/>
        <p:txBody>
          <a:bodyPr>
            <a:normAutofit/>
          </a:bodyPr>
          <a:lstStyle/>
          <a:p>
            <a:pPr marL="0" indent="0">
              <a:buNone/>
            </a:pPr>
            <a:r>
              <a:rPr lang="en-IN" dirty="0"/>
              <a:t>Co-existence is ever present, ever expressive, gently unfolding</a:t>
            </a:r>
          </a:p>
          <a:p>
            <a:pPr marL="0" indent="0">
              <a:buNone/>
            </a:pPr>
            <a:endParaRPr lang="en-IN" dirty="0"/>
          </a:p>
          <a:p>
            <a:pPr marL="0" indent="0">
              <a:buNone/>
            </a:pPr>
            <a:r>
              <a:rPr lang="en-IN" dirty="0"/>
              <a:t>as harmony in nature… every unit is energised, every unit is self organised and every unit is naturally mutually fulfilling for other units</a:t>
            </a:r>
          </a:p>
          <a:p>
            <a:pPr marL="0" indent="0">
              <a:buNone/>
            </a:pPr>
            <a:endParaRPr lang="en-IN" dirty="0"/>
          </a:p>
          <a:p>
            <a:pPr marL="0" indent="0">
              <a:buNone/>
            </a:pPr>
            <a:r>
              <a:rPr lang="en-IN" dirty="0"/>
              <a:t>(</a:t>
            </a:r>
            <a:r>
              <a:rPr lang="en-IN" dirty="0" err="1"/>
              <a:t>eg.</a:t>
            </a:r>
            <a:r>
              <a:rPr lang="en-IN" dirty="0"/>
              <a:t> the human body has trillions of cells… each cell is energised, it is self organised, it recognises its relationship with the other cells and participates in the larger order (parts of body… whole body…) in a harmonious, mutually fulfilling manner)</a:t>
            </a:r>
          </a:p>
          <a:p>
            <a:pPr marL="0" indent="0">
              <a:buNone/>
            </a:pPr>
            <a:r>
              <a:rPr lang="en-IN" dirty="0"/>
              <a:t>	</a:t>
            </a:r>
            <a:r>
              <a:rPr lang="en-IN" b="1" dirty="0"/>
              <a:t>[world of material]</a:t>
            </a:r>
          </a:p>
          <a:p>
            <a:pPr marL="0" indent="0">
              <a:buNone/>
            </a:pPr>
            <a:endParaRPr lang="en-IN" dirty="0"/>
          </a:p>
          <a:p>
            <a:pPr marL="0" indent="0">
              <a:buNone/>
            </a:pPr>
            <a:r>
              <a:rPr lang="en-IN" dirty="0"/>
              <a:t>as feeling in human-human relationship… </a:t>
            </a:r>
          </a:p>
          <a:p>
            <a:pPr marL="0" indent="0">
              <a:buNone/>
            </a:pPr>
            <a:r>
              <a:rPr lang="en-IN" dirty="0"/>
              <a:t>(</a:t>
            </a:r>
            <a:r>
              <a:rPr lang="en-IN" dirty="0" err="1"/>
              <a:t>eg.</a:t>
            </a:r>
            <a:r>
              <a:rPr lang="en-IN" dirty="0"/>
              <a:t> trust is the feeling of harmony between one self and another self)</a:t>
            </a:r>
          </a:p>
          <a:p>
            <a:pPr marL="0" indent="0">
              <a:buNone/>
            </a:pPr>
            <a:r>
              <a:rPr lang="en-IN" dirty="0"/>
              <a:t>	</a:t>
            </a:r>
            <a:r>
              <a:rPr lang="en-IN" b="1" dirty="0"/>
              <a:t>[world of consciousness]</a:t>
            </a:r>
          </a:p>
        </p:txBody>
      </p:sp>
    </p:spTree>
    <p:extLst>
      <p:ext uri="{BB962C8B-B14F-4D97-AF65-F5344CB8AC3E}">
        <p14:creationId xmlns:p14="http://schemas.microsoft.com/office/powerpoint/2010/main" val="293196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94800D1-FC22-46FC-AE22-E3277C314C0F}"/>
              </a:ext>
            </a:extLst>
          </p:cNvPr>
          <p:cNvSpPr>
            <a:spLocks noGrp="1" noChangeArrowheads="1"/>
          </p:cNvSpPr>
          <p:nvPr>
            <p:ph type="title"/>
          </p:nvPr>
        </p:nvSpPr>
        <p:spPr bwMode="auto">
          <a:xfrm>
            <a:off x="0" y="914400"/>
            <a:ext cx="9144000" cy="285750"/>
          </a:xfrm>
        </p:spPr>
        <p:txBody>
          <a:bodyPr vert="horz" wrap="square" lIns="68580" tIns="34290" rIns="68580" bIns="34290" numCol="1" anchor="t" anchorCtr="0" compatLnSpc="1">
            <a:prstTxWarp prst="textNoShape">
              <a:avLst/>
            </a:prstTxWarp>
          </a:bodyPr>
          <a:lstStyle/>
          <a:p>
            <a:pPr>
              <a:defRPr/>
            </a:pPr>
            <a:endParaRPr lang="en-IN" altLang="en-US" sz="1650"/>
          </a:p>
        </p:txBody>
      </p:sp>
      <p:sp>
        <p:nvSpPr>
          <p:cNvPr id="22531" name="Text Placeholder 2">
            <a:extLst>
              <a:ext uri="{FF2B5EF4-FFF2-40B4-BE49-F238E27FC236}">
                <a16:creationId xmlns:a16="http://schemas.microsoft.com/office/drawing/2014/main" id="{24FF5332-9E93-49D8-8313-F376A9D724CB}"/>
              </a:ext>
            </a:extLst>
          </p:cNvPr>
          <p:cNvSpPr>
            <a:spLocks noGrp="1" noChangeArrowheads="1"/>
          </p:cNvSpPr>
          <p:nvPr>
            <p:ph type="body" sz="quarter" idx="13"/>
          </p:nvPr>
        </p:nvSpPr>
        <p:spPr bwMode="auto"/>
        <p:txBody>
          <a:bodyPr vert="horz" wrap="square" lIns="68580" tIns="34290" rIns="68580" bIns="34290" numCol="1" anchor="t" anchorCtr="0" compatLnSpc="1">
            <a:prstTxWarp prst="textNoShape">
              <a:avLst/>
            </a:prstTxWarp>
          </a:bodyPr>
          <a:lstStyle/>
          <a:p>
            <a:pPr>
              <a:defRPr/>
            </a:pPr>
            <a:endParaRPr lang="en-IN" altLang="en-US"/>
          </a:p>
        </p:txBody>
      </p:sp>
      <p:pic>
        <p:nvPicPr>
          <p:cNvPr id="9220" name="Picture 3">
            <a:extLst>
              <a:ext uri="{FF2B5EF4-FFF2-40B4-BE49-F238E27FC236}">
                <a16:creationId xmlns:a16="http://schemas.microsoft.com/office/drawing/2014/main" id="{C6112AFA-1CA3-421E-B19F-93D55D0F6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0" y="76200"/>
            <a:ext cx="9144000" cy="381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t>Day 1. I have the potential to Pay Attention, to See, to Understand</a:t>
            </a:r>
          </a:p>
        </p:txBody>
      </p:sp>
      <p:sp>
        <p:nvSpPr>
          <p:cNvPr id="9219" name="Text Placeholder 2"/>
          <p:cNvSpPr>
            <a:spLocks noGrp="1"/>
          </p:cNvSpPr>
          <p:nvPr>
            <p:ph type="body" sz="quarter" idx="13"/>
          </p:nvPr>
        </p:nvSpPr>
        <p:spPr bwMode="auto">
          <a:xfrm>
            <a:off x="0" y="609600"/>
            <a:ext cx="9144000" cy="6248400"/>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a:buNone/>
            </a:pPr>
            <a:r>
              <a:rPr lang="en-IN" altLang="en-US" dirty="0"/>
              <a:t>We have the capacity to pay attention</a:t>
            </a:r>
          </a:p>
          <a:p>
            <a:pPr marL="0" indent="0">
              <a:buNone/>
            </a:pPr>
            <a:r>
              <a:rPr lang="en-IN" altLang="en-US" dirty="0"/>
              <a:t>We have the capacity to see the world around us through the body, by using the five senses (sound, touch, form, taste, smell)</a:t>
            </a:r>
          </a:p>
          <a:p>
            <a:pPr marL="0" indent="0">
              <a:buNone/>
            </a:pPr>
            <a:endParaRPr lang="en-IN" altLang="en-US" dirty="0"/>
          </a:p>
          <a:p>
            <a:pPr marL="0" indent="0">
              <a:buNone/>
            </a:pPr>
            <a:r>
              <a:rPr lang="en-IN" altLang="en-US" dirty="0"/>
              <a:t>We also have the potential to understand (beyond what we can see through the senses).</a:t>
            </a:r>
          </a:p>
          <a:p>
            <a:pPr marL="0" indent="0">
              <a:buNone/>
            </a:pPr>
            <a:r>
              <a:rPr lang="en-IN" altLang="en-US" dirty="0"/>
              <a:t>Even now, we associate meaning to what we see through the senses.</a:t>
            </a:r>
          </a:p>
          <a:p>
            <a:pPr marL="0" indent="0">
              <a:buNone/>
            </a:pPr>
            <a:endParaRPr lang="en-IN" altLang="en-US" dirty="0"/>
          </a:p>
          <a:p>
            <a:pPr marL="0" indent="0">
              <a:buNone/>
            </a:pPr>
            <a:r>
              <a:rPr lang="en-IN" altLang="en-US" dirty="0" err="1"/>
              <a:t>Eg.</a:t>
            </a:r>
            <a:r>
              <a:rPr lang="en-IN" altLang="en-US" dirty="0"/>
              <a:t> A is a “good” person, B is a “bad” person. C is “happy”. D is “angry” and so on. These are not material attributes.</a:t>
            </a:r>
          </a:p>
          <a:p>
            <a:pPr marL="0" indent="0">
              <a:buNone/>
            </a:pPr>
            <a:endParaRPr lang="en-IN" altLang="en-US" dirty="0"/>
          </a:p>
          <a:p>
            <a:pPr marL="0" indent="0">
              <a:buFont typeface="Symbol" pitchFamily="18" charset="2"/>
              <a:buNone/>
            </a:pPr>
            <a:r>
              <a:rPr lang="en-IN" altLang="en-US" dirty="0"/>
              <a:t>We also have the potential to directly see the reality in it’s completeness. </a:t>
            </a:r>
          </a:p>
        </p:txBody>
      </p:sp>
    </p:spTree>
    <p:extLst>
      <p:ext uri="{BB962C8B-B14F-4D97-AF65-F5344CB8AC3E}">
        <p14:creationId xmlns:p14="http://schemas.microsoft.com/office/powerpoint/2010/main" val="318244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5771CF7-37FB-4EF2-ACE8-5D8EC0829A6F}"/>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a:t>Word, Meaning and Reality</a:t>
            </a:r>
            <a:endParaRPr lang="en-US" altLang="en-US"/>
          </a:p>
        </p:txBody>
      </p:sp>
      <p:sp>
        <p:nvSpPr>
          <p:cNvPr id="3" name="Text Placeholder 2">
            <a:extLst>
              <a:ext uri="{FF2B5EF4-FFF2-40B4-BE49-F238E27FC236}">
                <a16:creationId xmlns:a16="http://schemas.microsoft.com/office/drawing/2014/main" id="{A331E942-3AFB-4940-9EE6-3C94E5D3B0DA}"/>
              </a:ext>
            </a:extLst>
          </p:cNvPr>
          <p:cNvSpPr>
            <a:spLocks noGrp="1"/>
          </p:cNvSpPr>
          <p:nvPr>
            <p:ph type="body" sz="quarter" idx="13"/>
          </p:nvPr>
        </p:nvSpPr>
        <p:spPr/>
        <p:txBody>
          <a:bodyPr>
            <a:normAutofit fontScale="92500" lnSpcReduction="10000"/>
          </a:bodyPr>
          <a:lstStyle/>
          <a:p>
            <a:pPr marL="0" indent="0">
              <a:buFont typeface="Symbol" pitchFamily="18" charset="2"/>
              <a:buNone/>
              <a:defRPr/>
            </a:pPr>
            <a:r>
              <a:rPr sz="2400" dirty="0"/>
              <a:t>Words merely point to some reality in existence</a:t>
            </a:r>
          </a:p>
          <a:p>
            <a:pPr marL="0" indent="0">
              <a:buFont typeface="Symbol" pitchFamily="18" charset="2"/>
              <a:buNone/>
              <a:defRPr/>
            </a:pPr>
            <a:r>
              <a:rPr sz="2400" dirty="0"/>
              <a:t> </a:t>
            </a:r>
          </a:p>
          <a:p>
            <a:pPr marL="0" indent="0">
              <a:buFont typeface="Symbol" pitchFamily="18" charset="2"/>
              <a:buNone/>
              <a:defRPr/>
            </a:pPr>
            <a:r>
              <a:rPr sz="2400" dirty="0"/>
              <a:t>Word </a:t>
            </a:r>
            <a:r>
              <a:rPr sz="2400" dirty="0">
                <a:sym typeface="Wingdings" panose="05000000000000000000" pitchFamily="2" charset="2"/>
              </a:rPr>
              <a:t></a:t>
            </a:r>
            <a:r>
              <a:rPr sz="2400" dirty="0"/>
              <a:t> meaning (description of a part of the reality) </a:t>
            </a:r>
            <a:r>
              <a:rPr sz="2400" dirty="0">
                <a:sym typeface="Wingdings" panose="05000000000000000000" pitchFamily="2" charset="2"/>
              </a:rPr>
              <a:t></a:t>
            </a:r>
            <a:r>
              <a:rPr sz="2400" dirty="0"/>
              <a:t> reality</a:t>
            </a:r>
          </a:p>
          <a:p>
            <a:pPr marL="0" indent="0">
              <a:buFont typeface="Symbol" pitchFamily="18" charset="2"/>
              <a:buNone/>
              <a:defRPr/>
            </a:pPr>
            <a:r>
              <a:rPr sz="2400" dirty="0"/>
              <a:t> </a:t>
            </a:r>
          </a:p>
          <a:p>
            <a:pPr marL="0" indent="0">
              <a:buFont typeface="Symbol" pitchFamily="18" charset="2"/>
              <a:buNone/>
              <a:defRPr/>
            </a:pPr>
            <a:r>
              <a:rPr sz="2400" dirty="0"/>
              <a:t>Example:	Word = Chat		Reality = ?</a:t>
            </a:r>
          </a:p>
          <a:p>
            <a:pPr marL="0" indent="0">
              <a:buFont typeface="Symbol" pitchFamily="18" charset="2"/>
              <a:buNone/>
              <a:defRPr/>
            </a:pPr>
            <a:endParaRPr sz="2400" dirty="0"/>
          </a:p>
          <a:p>
            <a:pPr marL="0" indent="0">
              <a:buFont typeface="Symbol" pitchFamily="18" charset="2"/>
              <a:buNone/>
              <a:defRPr/>
            </a:pPr>
            <a:r>
              <a:rPr sz="2400" dirty="0"/>
              <a:t>Description 1: Chat is an omnivorous animal with 4 legs and a tail</a:t>
            </a:r>
          </a:p>
          <a:p>
            <a:pPr marL="0" indent="0">
              <a:buFont typeface="Symbol" pitchFamily="18" charset="2"/>
              <a:buNone/>
              <a:defRPr/>
            </a:pPr>
            <a:r>
              <a:rPr sz="2400" dirty="0"/>
              <a:t>Did you get the reality? Since there are many such animals, you may or may not get it right immediately</a:t>
            </a:r>
          </a:p>
          <a:p>
            <a:pPr marL="0" indent="0">
              <a:buFont typeface="Symbol" pitchFamily="18" charset="2"/>
              <a:buNone/>
              <a:defRPr/>
            </a:pPr>
            <a:r>
              <a:rPr sz="2400" dirty="0"/>
              <a:t> </a:t>
            </a:r>
          </a:p>
          <a:p>
            <a:pPr marL="0" indent="0">
              <a:buFont typeface="Symbol" pitchFamily="18" charset="2"/>
              <a:buNone/>
              <a:defRPr/>
            </a:pPr>
            <a:r>
              <a:rPr sz="2400" dirty="0"/>
              <a:t>Additional description 2: Chat is a pet animal</a:t>
            </a:r>
          </a:p>
          <a:p>
            <a:pPr marL="0" indent="0">
              <a:buFont typeface="Symbol" pitchFamily="18" charset="2"/>
              <a:buNone/>
              <a:defRPr/>
            </a:pPr>
            <a:r>
              <a:rPr sz="2400" dirty="0"/>
              <a:t>Now you may think of dog and cat</a:t>
            </a:r>
          </a:p>
          <a:p>
            <a:pPr marL="0" indent="0">
              <a:buFont typeface="Symbol" pitchFamily="18" charset="2"/>
              <a:buNone/>
              <a:defRPr/>
            </a:pPr>
            <a:r>
              <a:rPr sz="2400" dirty="0"/>
              <a:t> </a:t>
            </a:r>
          </a:p>
          <a:p>
            <a:pPr marL="0" indent="0">
              <a:buFont typeface="Symbol" pitchFamily="18" charset="2"/>
              <a:buNone/>
              <a:defRPr/>
            </a:pPr>
            <a:r>
              <a:rPr sz="2400" dirty="0"/>
              <a:t>Additional description 3: Chat likes to eat mice</a:t>
            </a:r>
          </a:p>
          <a:p>
            <a:pPr marL="0" indent="0">
              <a:buFont typeface="Symbol" pitchFamily="18" charset="2"/>
              <a:buNone/>
              <a:defRPr/>
            </a:pPr>
            <a:r>
              <a:rPr sz="2400" dirty="0"/>
              <a:t>Now you may be sure that we are talking about the animal “cat”</a:t>
            </a:r>
          </a:p>
          <a:p>
            <a:pPr marL="0" indent="0">
              <a:buFont typeface="Symbol" pitchFamily="18" charset="2"/>
              <a:buNone/>
              <a:defRPr/>
            </a:pPr>
            <a:r>
              <a:rPr sz="2400" dirty="0"/>
              <a:t>(chat is the French word for “cat”)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0CEE843-29C1-4770-A915-3F455E62C483}"/>
              </a:ext>
            </a:extLst>
          </p:cNvPr>
          <p:cNvSpPr>
            <a:spLocks noGrp="1" noChangeArrowheads="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N" altLang="en-US" dirty="0"/>
              <a:t>Observations</a:t>
            </a:r>
            <a:endParaRPr lang="en-US" altLang="en-US" dirty="0"/>
          </a:p>
        </p:txBody>
      </p:sp>
      <p:sp>
        <p:nvSpPr>
          <p:cNvPr id="3" name="Text Placeholder 2">
            <a:extLst>
              <a:ext uri="{FF2B5EF4-FFF2-40B4-BE49-F238E27FC236}">
                <a16:creationId xmlns:a16="http://schemas.microsoft.com/office/drawing/2014/main" id="{60227544-69C1-45A0-889D-82DAE4470A42}"/>
              </a:ext>
            </a:extLst>
          </p:cNvPr>
          <p:cNvSpPr>
            <a:spLocks noGrp="1"/>
          </p:cNvSpPr>
          <p:nvPr>
            <p:ph type="body" sz="quarter" idx="13"/>
          </p:nvPr>
        </p:nvSpPr>
        <p:spPr/>
        <p:txBody>
          <a:bodyPr>
            <a:normAutofit fontScale="92500" lnSpcReduction="20000"/>
          </a:bodyPr>
          <a:lstStyle/>
          <a:p>
            <a:pPr marL="457200" indent="-457200">
              <a:buFont typeface="+mj-lt"/>
              <a:buAutoNum type="arabicPeriod"/>
              <a:defRPr/>
            </a:pPr>
            <a:r>
              <a:rPr lang="en-IN" sz="2400" dirty="0"/>
              <a:t>Once you explore within and see a reality, you know much more about it than any description that can be given. You may be able to describe many more details</a:t>
            </a:r>
          </a:p>
          <a:p>
            <a:pPr marL="457200" indent="-457200">
              <a:buFont typeface="+mj-lt"/>
              <a:buAutoNum type="arabicPeriod"/>
              <a:defRPr/>
            </a:pPr>
            <a:endParaRPr lang="en-IN" sz="2400" dirty="0"/>
          </a:p>
          <a:p>
            <a:pPr marL="457200" indent="-457200">
              <a:buFont typeface="+mj-lt"/>
              <a:buAutoNum type="arabicPeriod"/>
              <a:defRPr/>
            </a:pPr>
            <a:r>
              <a:rPr lang="en-IN" sz="2400" dirty="0"/>
              <a:t>The reality is not the words. Try describing everything about yourself! Any reality is beyond words</a:t>
            </a:r>
          </a:p>
          <a:p>
            <a:pPr marL="457200" indent="-457200">
              <a:buFont typeface="+mj-lt"/>
              <a:buAutoNum type="arabicPeriod"/>
              <a:defRPr/>
            </a:pPr>
            <a:endParaRPr lang="en-IN" sz="2400" dirty="0"/>
          </a:p>
          <a:p>
            <a:pPr marL="457200" indent="-457200">
              <a:buFont typeface="+mj-lt"/>
              <a:buAutoNum type="arabicPeriod"/>
              <a:defRPr/>
            </a:pPr>
            <a:r>
              <a:rPr lang="en-IN" sz="2400" dirty="0"/>
              <a:t>You do see through your senses, but you have the capacity to see beyond that (through the Self, by self-exploration)</a:t>
            </a:r>
          </a:p>
          <a:p>
            <a:pPr marL="457200" indent="-457200">
              <a:buFont typeface="+mj-lt"/>
              <a:buAutoNum type="arabicPeriod"/>
              <a:defRPr/>
            </a:pPr>
            <a:endParaRPr lang="en-IN" sz="2400" dirty="0"/>
          </a:p>
          <a:p>
            <a:pPr marL="0" indent="0">
              <a:buNone/>
              <a:defRPr/>
            </a:pPr>
            <a:r>
              <a:rPr lang="en-IN" sz="2400" dirty="0"/>
              <a:t>Every human being has the need and also the potential to see the entire reality in which they live</a:t>
            </a:r>
          </a:p>
          <a:p>
            <a:pPr marL="457200" indent="-457200">
              <a:buFont typeface="+mj-lt"/>
              <a:buAutoNum type="arabicPeriod"/>
              <a:defRPr/>
            </a:pPr>
            <a:endParaRPr lang="en-IN" sz="2400" dirty="0"/>
          </a:p>
          <a:p>
            <a:pPr marL="0" indent="0">
              <a:buNone/>
              <a:defRPr/>
            </a:pPr>
            <a:r>
              <a:rPr lang="en-IN" sz="2400" dirty="0"/>
              <a:t>We are going to talk about things like ‘happiness’, ‘trust’, ‘respect’, ‘harmony’… </a:t>
            </a:r>
          </a:p>
          <a:p>
            <a:pPr marL="457200" indent="-457200">
              <a:buFont typeface="+mj-lt"/>
              <a:buAutoNum type="arabicPeriod"/>
              <a:defRPr/>
            </a:pPr>
            <a:endParaRPr lang="en-IN" sz="2400" dirty="0"/>
          </a:p>
          <a:p>
            <a:pPr marL="0" indent="0">
              <a:buNone/>
              <a:defRPr/>
            </a:pPr>
            <a:r>
              <a:rPr lang="en-IN" sz="2400" dirty="0"/>
              <a:t>So, please try to get to the reality being described, rather than getting stuck to the words being used (for which you may already have an associated meaning)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IN" altLang="en-US" dirty="0"/>
              <a:t>Day 2. I can See… What I Am, My Natural Acceptance, the Dialogue</a:t>
            </a:r>
          </a:p>
        </p:txBody>
      </p:sp>
      <p:sp>
        <p:nvSpPr>
          <p:cNvPr id="4" name="TextBox 37">
            <a:extLst>
              <a:ext uri="{FF2B5EF4-FFF2-40B4-BE49-F238E27FC236}">
                <a16:creationId xmlns:a16="http://schemas.microsoft.com/office/drawing/2014/main" id="{9FB9CAE4-1826-46A5-8285-EC6D53FBEB09}"/>
              </a:ext>
            </a:extLst>
          </p:cNvPr>
          <p:cNvSpPr txBox="1">
            <a:spLocks noChangeArrowheads="1"/>
          </p:cNvSpPr>
          <p:nvPr/>
        </p:nvSpPr>
        <p:spPr bwMode="auto">
          <a:xfrm>
            <a:off x="103188" y="4635500"/>
            <a:ext cx="8937625" cy="1384300"/>
          </a:xfrm>
          <a:prstGeom prst="rect">
            <a:avLst/>
          </a:prstGeom>
          <a:solidFill>
            <a:srgbClr val="FFC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IN" altLang="en-US" sz="2200" b="1" dirty="0"/>
          </a:p>
          <a:p>
            <a:pPr algn="ctr">
              <a:defRPr/>
            </a:pPr>
            <a:endParaRPr lang="en-IN" altLang="en-US" sz="2200" b="1" dirty="0"/>
          </a:p>
          <a:p>
            <a:pPr algn="ctr">
              <a:defRPr/>
            </a:pPr>
            <a:endParaRPr lang="en-IN" altLang="en-US" sz="2200" b="1" dirty="0"/>
          </a:p>
          <a:p>
            <a:pPr algn="ctr">
              <a:defRPr/>
            </a:pPr>
            <a:endParaRPr lang="en-IN" altLang="en-US" b="1" dirty="0"/>
          </a:p>
        </p:txBody>
      </p:sp>
      <p:sp>
        <p:nvSpPr>
          <p:cNvPr id="5" name="TextBox 38">
            <a:extLst>
              <a:ext uri="{FF2B5EF4-FFF2-40B4-BE49-F238E27FC236}">
                <a16:creationId xmlns:a16="http://schemas.microsoft.com/office/drawing/2014/main" id="{671006E5-E386-46EB-8C6C-97EF739B825A}"/>
              </a:ext>
            </a:extLst>
          </p:cNvPr>
          <p:cNvSpPr txBox="1">
            <a:spLocks noChangeArrowheads="1"/>
          </p:cNvSpPr>
          <p:nvPr/>
        </p:nvSpPr>
        <p:spPr bwMode="auto">
          <a:xfrm>
            <a:off x="103188" y="762000"/>
            <a:ext cx="8937625" cy="1108075"/>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en-IN" altLang="en-US" sz="2200" b="1" dirty="0">
              <a:solidFill>
                <a:schemeClr val="bg1"/>
              </a:solidFill>
            </a:endParaRPr>
          </a:p>
          <a:p>
            <a:pPr algn="ctr">
              <a:defRPr/>
            </a:pPr>
            <a:endParaRPr lang="en-US" altLang="en-US" sz="2200" b="1" dirty="0">
              <a:solidFill>
                <a:schemeClr val="bg1"/>
              </a:solidFill>
            </a:endParaRPr>
          </a:p>
          <a:p>
            <a:pPr algn="ctr">
              <a:defRPr/>
            </a:pPr>
            <a:endParaRPr lang="en-US" altLang="en-US" sz="2200" b="1" dirty="0">
              <a:solidFill>
                <a:schemeClr val="bg1"/>
              </a:solidFill>
            </a:endParaRPr>
          </a:p>
        </p:txBody>
      </p:sp>
      <p:sp>
        <p:nvSpPr>
          <p:cNvPr id="6" name="TextBox 38">
            <a:extLst>
              <a:ext uri="{FF2B5EF4-FFF2-40B4-BE49-F238E27FC236}">
                <a16:creationId xmlns:a16="http://schemas.microsoft.com/office/drawing/2014/main" id="{EE14467B-53AB-4A1E-A060-706879404EB5}"/>
              </a:ext>
            </a:extLst>
          </p:cNvPr>
          <p:cNvSpPr txBox="1">
            <a:spLocks noChangeArrowheads="1"/>
          </p:cNvSpPr>
          <p:nvPr/>
        </p:nvSpPr>
        <p:spPr bwMode="auto">
          <a:xfrm>
            <a:off x="103188" y="762000"/>
            <a:ext cx="3603625" cy="1108075"/>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What I Really Want to Be</a:t>
            </a:r>
            <a:endParaRPr lang="en-US" altLang="en-US" sz="2200" b="1" dirty="0">
              <a:solidFill>
                <a:schemeClr val="bg1"/>
              </a:solidFill>
            </a:endParaRPr>
          </a:p>
          <a:p>
            <a:pPr algn="ctr">
              <a:defRPr/>
            </a:pPr>
            <a:r>
              <a:rPr lang="en-IN" altLang="en-US" sz="2200" b="1" dirty="0">
                <a:solidFill>
                  <a:schemeClr val="bg1"/>
                </a:solidFill>
              </a:rPr>
              <a:t>My Natural Acceptance</a:t>
            </a:r>
          </a:p>
          <a:p>
            <a:pPr algn="ctr">
              <a:defRPr/>
            </a:pPr>
            <a:r>
              <a:rPr lang="en-IN" altLang="en-US" sz="2200" b="1" dirty="0">
                <a:solidFill>
                  <a:schemeClr val="bg1"/>
                </a:solidFill>
              </a:rPr>
              <a:t>My Intention</a:t>
            </a:r>
            <a:endParaRPr lang="en-US" altLang="en-US" sz="2200" b="1" dirty="0">
              <a:solidFill>
                <a:schemeClr val="bg1"/>
              </a:solidFill>
            </a:endParaRPr>
          </a:p>
        </p:txBody>
      </p:sp>
      <p:sp>
        <p:nvSpPr>
          <p:cNvPr id="7" name="TextBox 37">
            <a:extLst>
              <a:ext uri="{FF2B5EF4-FFF2-40B4-BE49-F238E27FC236}">
                <a16:creationId xmlns:a16="http://schemas.microsoft.com/office/drawing/2014/main" id="{FE4E52CA-EE5A-4F2D-A2BE-4E748EBBA47C}"/>
              </a:ext>
            </a:extLst>
          </p:cNvPr>
          <p:cNvSpPr txBox="1">
            <a:spLocks noChangeArrowheads="1"/>
          </p:cNvSpPr>
          <p:nvPr/>
        </p:nvSpPr>
        <p:spPr bwMode="auto">
          <a:xfrm>
            <a:off x="103188" y="4635500"/>
            <a:ext cx="3603625" cy="1384300"/>
          </a:xfrm>
          <a:prstGeom prst="rect">
            <a:avLst/>
          </a:prstGeom>
          <a:solidFill>
            <a:srgbClr val="FFC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t>What I am</a:t>
            </a:r>
          </a:p>
          <a:p>
            <a:pPr algn="ctr">
              <a:defRPr/>
            </a:pPr>
            <a:r>
              <a:rPr lang="en-IN" altLang="en-US" sz="2000" b="1" dirty="0"/>
              <a:t>My Desire, Thought, Expectation…</a:t>
            </a:r>
          </a:p>
          <a:p>
            <a:pPr algn="ctr">
              <a:defRPr/>
            </a:pPr>
            <a:r>
              <a:rPr lang="en-IN" altLang="en-US" sz="2200" b="1" dirty="0"/>
              <a:t>My Competence</a:t>
            </a:r>
            <a:endParaRPr lang="en-US" altLang="en-US" sz="2200" b="1" dirty="0"/>
          </a:p>
        </p:txBody>
      </p:sp>
      <p:sp>
        <p:nvSpPr>
          <p:cNvPr id="8" name="Left-Right Arrow 3">
            <a:extLst>
              <a:ext uri="{FF2B5EF4-FFF2-40B4-BE49-F238E27FC236}">
                <a16:creationId xmlns:a16="http://schemas.microsoft.com/office/drawing/2014/main" id="{11B030F8-690F-4B48-845F-D405AD52E720}"/>
              </a:ext>
            </a:extLst>
          </p:cNvPr>
          <p:cNvSpPr/>
          <p:nvPr/>
        </p:nvSpPr>
        <p:spPr>
          <a:xfrm rot="16200000">
            <a:off x="557213" y="3009900"/>
            <a:ext cx="2717800" cy="533400"/>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chemeClr val="bg1"/>
                </a:solidFill>
              </a:rPr>
              <a:t>Dialogue</a:t>
            </a:r>
          </a:p>
        </p:txBody>
      </p:sp>
      <p:sp>
        <p:nvSpPr>
          <p:cNvPr id="9" name="TextBox 25">
            <a:extLst>
              <a:ext uri="{FF2B5EF4-FFF2-40B4-BE49-F238E27FC236}">
                <a16:creationId xmlns:a16="http://schemas.microsoft.com/office/drawing/2014/main" id="{2BEB329F-B6FF-4FC0-A9B0-FAC37DDBA952}"/>
              </a:ext>
            </a:extLst>
          </p:cNvPr>
          <p:cNvSpPr txBox="1">
            <a:spLocks noChangeArrowheads="1"/>
          </p:cNvSpPr>
          <p:nvPr/>
        </p:nvSpPr>
        <p:spPr bwMode="auto">
          <a:xfrm>
            <a:off x="5383213" y="930275"/>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Always</a:t>
            </a:r>
          </a:p>
          <a:p>
            <a:pPr algn="ctr">
              <a:defRPr/>
            </a:pPr>
            <a:r>
              <a:rPr lang="en-IN" altLang="en-US" sz="2200" b="1" dirty="0">
                <a:solidFill>
                  <a:schemeClr val="bg1"/>
                </a:solidFill>
              </a:rPr>
              <a:t>Relationship</a:t>
            </a:r>
            <a:endParaRPr lang="en-US" altLang="en-US" sz="2200" b="1" dirty="0">
              <a:solidFill>
                <a:schemeClr val="bg1"/>
              </a:solidFill>
            </a:endParaRPr>
          </a:p>
        </p:txBody>
      </p:sp>
      <p:sp>
        <p:nvSpPr>
          <p:cNvPr id="10" name="TextBox 30">
            <a:extLst>
              <a:ext uri="{FF2B5EF4-FFF2-40B4-BE49-F238E27FC236}">
                <a16:creationId xmlns:a16="http://schemas.microsoft.com/office/drawing/2014/main" id="{7EDC7632-335D-422D-BF4D-F2401E360B2F}"/>
              </a:ext>
            </a:extLst>
          </p:cNvPr>
          <p:cNvSpPr txBox="1">
            <a:spLocks noChangeArrowheads="1"/>
          </p:cNvSpPr>
          <p:nvPr/>
        </p:nvSpPr>
        <p:spPr bwMode="auto">
          <a:xfrm>
            <a:off x="6705600" y="4895850"/>
            <a:ext cx="2286000" cy="769938"/>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Sometimes</a:t>
            </a:r>
          </a:p>
          <a:p>
            <a:pPr algn="ctr">
              <a:defRPr/>
            </a:pPr>
            <a:r>
              <a:rPr lang="en-IN" altLang="en-US" sz="2200" b="1" dirty="0">
                <a:solidFill>
                  <a:schemeClr val="bg1"/>
                </a:solidFill>
              </a:rPr>
              <a:t>Relationship</a:t>
            </a:r>
            <a:endParaRPr lang="en-US" altLang="en-US" sz="2200" b="1" dirty="0">
              <a:solidFill>
                <a:schemeClr val="bg1"/>
              </a:solidFill>
            </a:endParaRPr>
          </a:p>
        </p:txBody>
      </p:sp>
      <p:sp>
        <p:nvSpPr>
          <p:cNvPr id="11" name="TextBox 31">
            <a:extLst>
              <a:ext uri="{FF2B5EF4-FFF2-40B4-BE49-F238E27FC236}">
                <a16:creationId xmlns:a16="http://schemas.microsoft.com/office/drawing/2014/main" id="{90C737C0-A090-4E75-A7E1-94BC97FF0939}"/>
              </a:ext>
            </a:extLst>
          </p:cNvPr>
          <p:cNvSpPr txBox="1">
            <a:spLocks noChangeArrowheads="1"/>
          </p:cNvSpPr>
          <p:nvPr/>
        </p:nvSpPr>
        <p:spPr bwMode="auto">
          <a:xfrm>
            <a:off x="3797300" y="4897438"/>
            <a:ext cx="2286000" cy="76835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a:solidFill>
                  <a:schemeClr val="bg1"/>
                </a:solidFill>
              </a:rPr>
              <a:t>Sometimes</a:t>
            </a:r>
          </a:p>
          <a:p>
            <a:pPr algn="ctr">
              <a:defRPr/>
            </a:pPr>
            <a:r>
              <a:rPr lang="en-IN" altLang="en-US" sz="2200" b="1">
                <a:solidFill>
                  <a:schemeClr val="bg1"/>
                </a:solidFill>
              </a:rPr>
              <a:t>Opposition</a:t>
            </a:r>
            <a:endParaRPr lang="en-US" altLang="en-US" sz="2200" b="1">
              <a:solidFill>
                <a:schemeClr val="bg1"/>
              </a:solidFill>
            </a:endParaRPr>
          </a:p>
        </p:txBody>
      </p:sp>
      <p:sp>
        <p:nvSpPr>
          <p:cNvPr id="12" name="TextBox 39">
            <a:extLst>
              <a:ext uri="{FF2B5EF4-FFF2-40B4-BE49-F238E27FC236}">
                <a16:creationId xmlns:a16="http://schemas.microsoft.com/office/drawing/2014/main" id="{DF94FD1E-98B3-4596-8007-61F8FDB18877}"/>
              </a:ext>
            </a:extLst>
          </p:cNvPr>
          <p:cNvSpPr txBox="1">
            <a:spLocks noChangeArrowheads="1"/>
          </p:cNvSpPr>
          <p:nvPr/>
        </p:nvSpPr>
        <p:spPr bwMode="auto">
          <a:xfrm>
            <a:off x="6705600" y="2451100"/>
            <a:ext cx="2286000" cy="1447800"/>
          </a:xfrm>
          <a:prstGeom prst="rect">
            <a:avLst/>
          </a:prstGeom>
          <a:solidFill>
            <a:srgbClr val="80008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These are in Harmony</a:t>
            </a:r>
          </a:p>
          <a:p>
            <a:pPr algn="ctr">
              <a:defRPr/>
            </a:pPr>
            <a:endParaRPr lang="en-IN" altLang="en-US" sz="2200" b="1" dirty="0">
              <a:solidFill>
                <a:schemeClr val="bg1"/>
              </a:solidFill>
            </a:endParaRPr>
          </a:p>
          <a:p>
            <a:pPr algn="ctr">
              <a:defRPr/>
            </a:pPr>
            <a:r>
              <a:rPr lang="en-IN" altLang="en-US" sz="2200" b="1" dirty="0">
                <a:solidFill>
                  <a:schemeClr val="bg1"/>
                </a:solidFill>
              </a:rPr>
              <a:t>Happiness</a:t>
            </a:r>
            <a:endParaRPr lang="en-US" altLang="en-US" sz="2200" b="1" dirty="0">
              <a:solidFill>
                <a:schemeClr val="bg1"/>
              </a:solidFill>
            </a:endParaRPr>
          </a:p>
        </p:txBody>
      </p:sp>
      <p:sp>
        <p:nvSpPr>
          <p:cNvPr id="13" name="Arrow: Down 12">
            <a:extLst>
              <a:ext uri="{FF2B5EF4-FFF2-40B4-BE49-F238E27FC236}">
                <a16:creationId xmlns:a16="http://schemas.microsoft.com/office/drawing/2014/main" id="{A77ECB49-DD53-4FB7-8B3E-69E79F27738D}"/>
              </a:ext>
            </a:extLst>
          </p:cNvPr>
          <p:cNvSpPr/>
          <p:nvPr/>
        </p:nvSpPr>
        <p:spPr>
          <a:xfrm>
            <a:off x="77724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 name="TextBox 40">
            <a:extLst>
              <a:ext uri="{FF2B5EF4-FFF2-40B4-BE49-F238E27FC236}">
                <a16:creationId xmlns:a16="http://schemas.microsoft.com/office/drawing/2014/main" id="{B17B7A87-A0B7-436E-B0AF-706990E61AB0}"/>
              </a:ext>
            </a:extLst>
          </p:cNvPr>
          <p:cNvSpPr txBox="1">
            <a:spLocks noChangeArrowheads="1"/>
          </p:cNvSpPr>
          <p:nvPr/>
        </p:nvSpPr>
        <p:spPr bwMode="auto">
          <a:xfrm>
            <a:off x="3797300" y="2438400"/>
            <a:ext cx="2286000" cy="1447800"/>
          </a:xfrm>
          <a:prstGeom prst="rect">
            <a:avLst/>
          </a:prstGeom>
          <a:solidFill>
            <a:srgbClr val="FF0000"/>
          </a:solidFill>
          <a:ln>
            <a:solidFill>
              <a:schemeClr val="dk1">
                <a:shade val="95000"/>
                <a:satMod val="105000"/>
              </a:schemeClr>
            </a:solid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IN" altLang="en-US" sz="2200" b="1" dirty="0">
                <a:solidFill>
                  <a:schemeClr val="bg1"/>
                </a:solidFill>
              </a:rPr>
              <a:t>These are in Contradiction</a:t>
            </a:r>
          </a:p>
          <a:p>
            <a:pPr algn="ctr">
              <a:defRPr/>
            </a:pPr>
            <a:endParaRPr lang="en-IN" altLang="en-US" sz="2200" b="1" dirty="0">
              <a:solidFill>
                <a:schemeClr val="bg1"/>
              </a:solidFill>
            </a:endParaRPr>
          </a:p>
          <a:p>
            <a:pPr algn="ctr">
              <a:defRPr/>
            </a:pPr>
            <a:r>
              <a:rPr lang="en-IN" altLang="en-US" sz="2200" b="1" dirty="0">
                <a:solidFill>
                  <a:schemeClr val="bg1"/>
                </a:solidFill>
              </a:rPr>
              <a:t>Unhappiness</a:t>
            </a:r>
            <a:endParaRPr lang="en-US" altLang="en-US" sz="2200" b="1" dirty="0">
              <a:solidFill>
                <a:schemeClr val="bg1"/>
              </a:solidFill>
            </a:endParaRPr>
          </a:p>
        </p:txBody>
      </p:sp>
      <p:sp>
        <p:nvSpPr>
          <p:cNvPr id="15" name="Arrow: Down 14">
            <a:extLst>
              <a:ext uri="{FF2B5EF4-FFF2-40B4-BE49-F238E27FC236}">
                <a16:creationId xmlns:a16="http://schemas.microsoft.com/office/drawing/2014/main" id="{97C6274D-90D3-43AA-AC3F-A3A1B1F2C553}"/>
              </a:ext>
            </a:extLst>
          </p:cNvPr>
          <p:cNvSpPr/>
          <p:nvPr/>
        </p:nvSpPr>
        <p:spPr>
          <a:xfrm>
            <a:off x="4864100" y="3162300"/>
            <a:ext cx="228600" cy="350838"/>
          </a:xfrm>
          <a:prstGeom prst="downArrow">
            <a:avLst/>
          </a:prstGeom>
          <a:solidFill>
            <a:schemeClr val="bg1"/>
          </a:solidFill>
          <a:ln>
            <a:solidFill>
              <a:schemeClr val="dk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Arc 15">
            <a:extLst>
              <a:ext uri="{FF2B5EF4-FFF2-40B4-BE49-F238E27FC236}">
                <a16:creationId xmlns:a16="http://schemas.microsoft.com/office/drawing/2014/main" id="{6F8DABBC-FE84-47BD-AA39-D2AA68143461}"/>
              </a:ext>
            </a:extLst>
          </p:cNvPr>
          <p:cNvSpPr/>
          <p:nvPr/>
        </p:nvSpPr>
        <p:spPr>
          <a:xfrm>
            <a:off x="6705600" y="1316038"/>
            <a:ext cx="1779588" cy="2112962"/>
          </a:xfrm>
          <a:prstGeom prst="arc">
            <a:avLst>
              <a:gd name="adj1" fmla="val 16485241"/>
              <a:gd name="adj2" fmla="val 259450"/>
            </a:avLst>
          </a:prstGeom>
          <a:ln>
            <a:solidFill>
              <a:srgbClr val="FFFF00"/>
            </a:solidFill>
            <a:prstDash val="dash"/>
            <a:headEnd type="none"/>
            <a:tail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7" name="Arc 16">
            <a:extLst>
              <a:ext uri="{FF2B5EF4-FFF2-40B4-BE49-F238E27FC236}">
                <a16:creationId xmlns:a16="http://schemas.microsoft.com/office/drawing/2014/main" id="{A7497269-06F4-4F55-BE63-C3FF0D9CEFA3}"/>
              </a:ext>
            </a:extLst>
          </p:cNvPr>
          <p:cNvSpPr/>
          <p:nvPr/>
        </p:nvSpPr>
        <p:spPr>
          <a:xfrm>
            <a:off x="4495800" y="1316038"/>
            <a:ext cx="1779588" cy="2112962"/>
          </a:xfrm>
          <a:prstGeom prst="arc">
            <a:avLst>
              <a:gd name="adj1" fmla="val 10539417"/>
              <a:gd name="adj2" fmla="val 16174652"/>
            </a:avLst>
          </a:prstGeom>
          <a:ln>
            <a:solidFill>
              <a:srgbClr val="FFFF00"/>
            </a:solidFill>
            <a:prstDash val="dash"/>
            <a:head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8" name="Straight Connector 17">
            <a:extLst>
              <a:ext uri="{FF2B5EF4-FFF2-40B4-BE49-F238E27FC236}">
                <a16:creationId xmlns:a16="http://schemas.microsoft.com/office/drawing/2014/main" id="{6B6AB17B-173E-4E3B-97ED-80C38D85B918}"/>
              </a:ext>
            </a:extLst>
          </p:cNvPr>
          <p:cNvCxnSpPr>
            <a:cxnSpLocks/>
          </p:cNvCxnSpPr>
          <p:nvPr/>
        </p:nvCxnSpPr>
        <p:spPr>
          <a:xfrm flipH="1" flipV="1">
            <a:off x="8470900" y="3946525"/>
            <a:ext cx="14288" cy="949325"/>
          </a:xfrm>
          <a:prstGeom prst="line">
            <a:avLst/>
          </a:prstGeom>
          <a:ln w="12700">
            <a:solidFill>
              <a:srgbClr val="FFFF00"/>
            </a:solidFill>
            <a:prstDash val="dash"/>
            <a:tailEnd type="arrow"/>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5EB1981-BA95-41A0-80C9-2CFFAA08289A}"/>
              </a:ext>
            </a:extLst>
          </p:cNvPr>
          <p:cNvCxnSpPr>
            <a:cxnSpLocks/>
          </p:cNvCxnSpPr>
          <p:nvPr/>
        </p:nvCxnSpPr>
        <p:spPr>
          <a:xfrm flipH="1" flipV="1">
            <a:off x="4483100" y="3927475"/>
            <a:ext cx="12700" cy="949325"/>
          </a:xfrm>
          <a:prstGeom prst="line">
            <a:avLst/>
          </a:prstGeom>
          <a:ln w="12700">
            <a:solidFill>
              <a:srgbClr val="FFFF00"/>
            </a:solidFill>
            <a:prstDash val="dash"/>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5">
            <a:extLst>
              <a:ext uri="{FF2B5EF4-FFF2-40B4-BE49-F238E27FC236}">
                <a16:creationId xmlns:a16="http://schemas.microsoft.com/office/drawing/2014/main" id="{D233A843-5AD2-4D2C-B677-F77B43106437}"/>
              </a:ext>
            </a:extLst>
          </p:cNvPr>
          <p:cNvSpPr>
            <a:spLocks noGrp="1"/>
          </p:cNvSpPr>
          <p:nvPr>
            <p:ph sz="half" idx="2"/>
          </p:nvPr>
        </p:nvSpPr>
        <p:spPr bwMode="auto">
          <a:xfrm>
            <a:off x="4572000" y="609600"/>
            <a:ext cx="4714875"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Symbol" panose="05050102010706020507" pitchFamily="18" charset="2"/>
              <a:buNone/>
            </a:pPr>
            <a:r>
              <a:rPr lang="en-US" altLang="en-US" dirty="0">
                <a:solidFill>
                  <a:schemeClr val="bg1"/>
                </a:solidFill>
                <a:cs typeface="Arial" panose="020B0604020202020204" pitchFamily="34" charset="0"/>
              </a:rPr>
              <a:t>State / Situation in which I live or expanse of my being:</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an Individual</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 member of a Family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 member of Society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As an unit in Nature/Existence</a:t>
            </a:r>
          </a:p>
          <a:p>
            <a:pPr marL="457200" indent="-457200">
              <a:buFont typeface="Arial" panose="020B0604020202020204" pitchFamily="34" charset="0"/>
              <a:buNone/>
            </a:pPr>
            <a:endParaRPr lang="en-US" altLang="en-US" dirty="0">
              <a:solidFill>
                <a:schemeClr val="bg1"/>
              </a:solidFill>
              <a:cs typeface="Arial" panose="020B0604020202020204" pitchFamily="34" charset="0"/>
            </a:endParaRPr>
          </a:p>
          <a:p>
            <a:pPr marL="457200" indent="-457200">
              <a:buFont typeface="Symbol" panose="05050102010706020507" pitchFamily="18" charset="2"/>
              <a:buNone/>
            </a:pPr>
            <a:r>
              <a:rPr lang="en-US" altLang="en-US" b="1" dirty="0">
                <a:solidFill>
                  <a:schemeClr val="bg1"/>
                </a:solidFill>
                <a:cs typeface="Arial" panose="020B0604020202020204" pitchFamily="34" charset="0"/>
              </a:rPr>
              <a:t>Continuity of Happiness</a:t>
            </a:r>
          </a:p>
          <a:p>
            <a:pPr marL="457200" indent="-457200">
              <a:buFont typeface="Symbol" panose="05050102010706020507" pitchFamily="18" charset="2"/>
              <a:buNone/>
            </a:pPr>
            <a:r>
              <a:rPr lang="en-US" altLang="en-US" b="1" dirty="0">
                <a:solidFill>
                  <a:schemeClr val="bg1"/>
                </a:solidFill>
                <a:cs typeface="Arial" panose="020B0604020202020204" pitchFamily="34" charset="0"/>
              </a:rPr>
              <a:t>= Harmony at all levels of being</a:t>
            </a:r>
            <a:r>
              <a:rPr lang="en-US" altLang="en-US" dirty="0">
                <a:solidFill>
                  <a:schemeClr val="bg1"/>
                </a:solidFill>
                <a:cs typeface="Arial" panose="020B0604020202020204" pitchFamily="34" charset="0"/>
              </a:rPr>
              <a:t> i.e.</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a:t>
            </a:r>
            <a:r>
              <a:rPr lang="en-US" altLang="en-US" sz="2200" dirty="0" err="1">
                <a:solidFill>
                  <a:schemeClr val="bg1"/>
                </a:solidFill>
                <a:cs typeface="Arial" panose="020B0604020202020204" pitchFamily="34" charset="0"/>
              </a:rPr>
              <a:t>Individal</a:t>
            </a:r>
            <a:r>
              <a:rPr lang="en-US" altLang="en-US" sz="2200" dirty="0">
                <a:solidFill>
                  <a:schemeClr val="bg1"/>
                </a:solidFill>
                <a:cs typeface="Arial" panose="020B0604020202020204" pitchFamily="34" charset="0"/>
              </a:rPr>
              <a:t> – Human Being</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Family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the Society</a:t>
            </a:r>
          </a:p>
          <a:p>
            <a:pPr marL="685800" lvl="1" indent="-457200">
              <a:buFont typeface="Calibri" panose="020F0502020204030204" pitchFamily="34" charset="0"/>
              <a:buAutoNum type="arabicPeriod"/>
            </a:pPr>
            <a:r>
              <a:rPr lang="en-US" altLang="en-US" sz="2200" dirty="0">
                <a:solidFill>
                  <a:schemeClr val="bg1"/>
                </a:solidFill>
                <a:cs typeface="Arial" panose="020B0604020202020204" pitchFamily="34" charset="0"/>
              </a:rPr>
              <a:t>Harmony in Nature/Existence</a:t>
            </a:r>
            <a:endParaRPr lang="en-US" altLang="en-US" dirty="0">
              <a:solidFill>
                <a:schemeClr val="bg1"/>
              </a:solidFill>
              <a:cs typeface="Arial" panose="020B0604020202020204" pitchFamily="34" charset="0"/>
            </a:endParaRPr>
          </a:p>
        </p:txBody>
      </p:sp>
      <p:sp>
        <p:nvSpPr>
          <p:cNvPr id="22531" name="Title 3">
            <a:extLst>
              <a:ext uri="{FF2B5EF4-FFF2-40B4-BE49-F238E27FC236}">
                <a16:creationId xmlns:a16="http://schemas.microsoft.com/office/drawing/2014/main" id="{3E7B17E3-7AD0-4DCF-BBA9-776B82CF1129}"/>
              </a:ext>
            </a:extLst>
          </p:cNvPr>
          <p:cNvSpPr>
            <a:spLocks noGrp="1"/>
          </p:cNvSpPr>
          <p:nvPr>
            <p:ph type="title"/>
          </p:nvPr>
        </p:nvSpPr>
        <p:spPr bwMode="auto">
          <a:xfrm>
            <a:off x="0" y="762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Day 3. Happiness			Continuity of Happiness</a:t>
            </a:r>
            <a:endParaRPr lang="en-GB" altLang="en-US" dirty="0"/>
          </a:p>
        </p:txBody>
      </p:sp>
      <p:cxnSp>
        <p:nvCxnSpPr>
          <p:cNvPr id="5" name="Straight Connector 4">
            <a:extLst>
              <a:ext uri="{FF2B5EF4-FFF2-40B4-BE49-F238E27FC236}">
                <a16:creationId xmlns:a16="http://schemas.microsoft.com/office/drawing/2014/main" id="{6DE881EE-E6D5-4DD8-BFA9-9E6A3849E9DF}"/>
              </a:ext>
            </a:extLst>
          </p:cNvPr>
          <p:cNvCxnSpPr/>
          <p:nvPr/>
        </p:nvCxnSpPr>
        <p:spPr>
          <a:xfrm rot="5400000">
            <a:off x="1440657" y="3532981"/>
            <a:ext cx="6151562" cy="41275"/>
          </a:xfrm>
          <a:prstGeom prst="line">
            <a:avLst/>
          </a:prstGeom>
        </p:spPr>
        <p:style>
          <a:lnRef idx="1">
            <a:schemeClr val="accent1"/>
          </a:lnRef>
          <a:fillRef idx="0">
            <a:schemeClr val="accent1"/>
          </a:fillRef>
          <a:effectRef idx="0">
            <a:schemeClr val="accent1"/>
          </a:effectRef>
          <a:fontRef idx="minor">
            <a:schemeClr val="tx1"/>
          </a:fontRef>
        </p:style>
      </p:cxnSp>
      <p:sp>
        <p:nvSpPr>
          <p:cNvPr id="22533" name="Content Placeholder 4">
            <a:extLst>
              <a:ext uri="{FF2B5EF4-FFF2-40B4-BE49-F238E27FC236}">
                <a16:creationId xmlns:a16="http://schemas.microsoft.com/office/drawing/2014/main" id="{0CE5BBEC-E06B-40D8-848B-C9EA5256B923}"/>
              </a:ext>
            </a:extLst>
          </p:cNvPr>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n-IN" altLang="en-US">
                <a:solidFill>
                  <a:schemeClr val="bg1"/>
                </a:solidFill>
                <a:cs typeface="Arial" panose="020B0604020202020204" pitchFamily="34" charset="0"/>
              </a:rPr>
              <a:t>The state or situation, in which I live,</a:t>
            </a: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if there is harmony / synergy in it,</a:t>
            </a:r>
          </a:p>
          <a:p>
            <a:pPr>
              <a:buFont typeface="Arial" panose="020B0604020202020204" pitchFamily="34" charset="0"/>
              <a:buNone/>
            </a:pPr>
            <a:endParaRPr lang="en-IN" altLang="en-US" sz="2000">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then it is Naturally Acceptable to me to be in that state / situation</a:t>
            </a:r>
          </a:p>
          <a:p>
            <a:pPr>
              <a:buFont typeface="Arial" panose="020B0604020202020204" pitchFamily="34" charset="0"/>
              <a:buNone/>
            </a:pPr>
            <a:endParaRPr lang="en-IN" altLang="en-US" sz="1600">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To be in a state / situation which is Naturally Acceptable is Happiness</a:t>
            </a:r>
            <a:endParaRPr lang="en-GB" altLang="en-US">
              <a:solidFill>
                <a:schemeClr val="bg1"/>
              </a:solidFill>
              <a:cs typeface="Arial" panose="020B0604020202020204" pitchFamily="34" charset="0"/>
            </a:endParaRP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IN" altLang="en-US">
                <a:solidFill>
                  <a:schemeClr val="bg1"/>
                </a:solidFill>
                <a:cs typeface="Arial" panose="020B0604020202020204" pitchFamily="34" charset="0"/>
              </a:rPr>
              <a:t>To be in a state of Harmony / Synergy is Happiness</a:t>
            </a:r>
          </a:p>
          <a:p>
            <a:pPr>
              <a:buFont typeface="Arial" panose="020B0604020202020204" pitchFamily="34" charset="0"/>
              <a:buNone/>
            </a:pPr>
            <a:endParaRPr lang="en-IN" altLang="en-US">
              <a:solidFill>
                <a:schemeClr val="bg1"/>
              </a:solidFill>
              <a:cs typeface="Arial" panose="020B0604020202020204" pitchFamily="34" charset="0"/>
            </a:endParaRPr>
          </a:p>
          <a:p>
            <a:pPr>
              <a:buFont typeface="Arial" panose="020B0604020202020204" pitchFamily="34" charset="0"/>
              <a:buNone/>
            </a:pPr>
            <a:r>
              <a:rPr lang="en-GB" altLang="en-US" b="1">
                <a:solidFill>
                  <a:schemeClr val="bg1"/>
                </a:solidFill>
                <a:cs typeface="Arial" panose="020B0604020202020204" pitchFamily="34" charset="0"/>
              </a:rPr>
              <a:t>Happiness = To be in Harmony</a:t>
            </a:r>
          </a:p>
          <a:p>
            <a:pPr>
              <a:buFont typeface="Arial" panose="020B0604020202020204" pitchFamily="34" charset="0"/>
              <a:buNone/>
            </a:pPr>
            <a:endParaRPr lang="en-IN" altLang="en-US">
              <a:solidFill>
                <a:schemeClr val="bg1"/>
              </a:solidFill>
              <a:cs typeface="Arial" panose="020B0604020202020204" pitchFamily="34" charset="0"/>
            </a:endParaRPr>
          </a:p>
        </p:txBody>
      </p:sp>
      <p:cxnSp>
        <p:nvCxnSpPr>
          <p:cNvPr id="7" name="Straight Arrow Connector 6">
            <a:extLst>
              <a:ext uri="{FF2B5EF4-FFF2-40B4-BE49-F238E27FC236}">
                <a16:creationId xmlns:a16="http://schemas.microsoft.com/office/drawing/2014/main" id="{502C5CED-AF8B-44CA-B239-50D94F567629}"/>
              </a:ext>
            </a:extLst>
          </p:cNvPr>
          <p:cNvCxnSpPr/>
          <p:nvPr/>
        </p:nvCxnSpPr>
        <p:spPr>
          <a:xfrm flipH="1">
            <a:off x="2055813" y="3352800"/>
            <a:ext cx="1587" cy="16779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621479-4DBE-4508-B977-6121CC5157AC}"/>
              </a:ext>
            </a:extLst>
          </p:cNvPr>
          <p:cNvCxnSpPr/>
          <p:nvPr/>
        </p:nvCxnSpPr>
        <p:spPr>
          <a:xfrm rot="5400000">
            <a:off x="6590507" y="3188494"/>
            <a:ext cx="381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509EF98-6871-4D77-A677-782CAFF8C659}"/>
              </a:ext>
            </a:extLst>
          </p:cNvPr>
          <p:cNvCxnSpPr/>
          <p:nvPr/>
        </p:nvCxnSpPr>
        <p:spPr>
          <a:xfrm rot="5400000">
            <a:off x="1867694" y="59809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BA81-1DF9-4780-A1D1-B9D3E9CA99D3}"/>
              </a:ext>
            </a:extLst>
          </p:cNvPr>
          <p:cNvSpPr>
            <a:spLocks noGrp="1"/>
          </p:cNvSpPr>
          <p:nvPr>
            <p:ph type="title"/>
          </p:nvPr>
        </p:nvSpPr>
        <p:spPr/>
        <p:txBody>
          <a:bodyPr/>
          <a:lstStyle/>
          <a:p>
            <a:r>
              <a:rPr lang="en-IN" altLang="en-US" dirty="0"/>
              <a:t>Day 4: Observing, Understanding Relationship, Feeling</a:t>
            </a:r>
            <a:endParaRPr lang="en-US" dirty="0"/>
          </a:p>
        </p:txBody>
      </p:sp>
      <p:sp>
        <p:nvSpPr>
          <p:cNvPr id="3" name="Text Placeholder 2">
            <a:extLst>
              <a:ext uri="{FF2B5EF4-FFF2-40B4-BE49-F238E27FC236}">
                <a16:creationId xmlns:a16="http://schemas.microsoft.com/office/drawing/2014/main" id="{D8441C93-6114-42A0-B21F-8F81863758C0}"/>
              </a:ext>
            </a:extLst>
          </p:cNvPr>
          <p:cNvSpPr>
            <a:spLocks noGrp="1"/>
          </p:cNvSpPr>
          <p:nvPr>
            <p:ph type="body" sz="quarter" idx="13"/>
          </p:nvPr>
        </p:nvSpPr>
        <p:spPr/>
        <p:txBody>
          <a:bodyPr>
            <a:normAutofit lnSpcReduction="10000"/>
          </a:bodyPr>
          <a:lstStyle/>
          <a:p>
            <a:pPr marL="0" indent="0">
              <a:buNone/>
            </a:pPr>
            <a:r>
              <a:rPr lang="en-IN" dirty="0"/>
              <a:t>Which feelings are natural, in line with human nature?</a:t>
            </a:r>
          </a:p>
          <a:p>
            <a:pPr lvl="1"/>
            <a:r>
              <a:rPr lang="en-IN" dirty="0"/>
              <a:t>Feeling of relationship or feeling of opposition?</a:t>
            </a:r>
          </a:p>
          <a:p>
            <a:pPr lvl="1"/>
            <a:r>
              <a:rPr lang="en-IN" dirty="0"/>
              <a:t>Feeling of harmony or feeling of disharmony?</a:t>
            </a:r>
          </a:p>
          <a:p>
            <a:pPr lvl="1"/>
            <a:r>
              <a:rPr lang="en-IN" dirty="0"/>
              <a:t>Feeling of co-existence of feeling of struggle?</a:t>
            </a:r>
          </a:p>
          <a:p>
            <a:pPr marL="0" indent="0">
              <a:buNone/>
            </a:pPr>
            <a:r>
              <a:rPr lang="en-IN" dirty="0"/>
              <a:t>By exploring this, we find that the feeling of relationship, harmony and co-existence is natural</a:t>
            </a:r>
          </a:p>
          <a:p>
            <a:pPr marL="0" indent="0">
              <a:buNone/>
            </a:pPr>
            <a:endParaRPr lang="en-IN" dirty="0"/>
          </a:p>
          <a:p>
            <a:pPr marL="0" indent="0">
              <a:buNone/>
            </a:pPr>
            <a:r>
              <a:rPr lang="en-IN" dirty="0"/>
              <a:t>So, we need to understand relationship, harmony and co-existence</a:t>
            </a:r>
          </a:p>
          <a:p>
            <a:pPr marL="0" indent="0">
              <a:buNone/>
            </a:pPr>
            <a:endParaRPr lang="en-IN" dirty="0"/>
          </a:p>
          <a:p>
            <a:pPr marL="0" indent="0">
              <a:buNone/>
            </a:pPr>
            <a:r>
              <a:rPr lang="en-IN" dirty="0"/>
              <a:t>To start with, we will pay attention to relationship; and in that, first on human-human relationship</a:t>
            </a:r>
          </a:p>
          <a:p>
            <a:pPr marL="0" indent="0">
              <a:buNone/>
            </a:pPr>
            <a:r>
              <a:rPr lang="en-IN" dirty="0"/>
              <a:t>(after that we will pay attention to human-rest of nature relationship)</a:t>
            </a:r>
          </a:p>
          <a:p>
            <a:pPr marL="0" indent="0">
              <a:buNone/>
            </a:pPr>
            <a:endParaRPr lang="en-IN" dirty="0"/>
          </a:p>
          <a:p>
            <a:pPr marL="0" indent="0">
              <a:buNone/>
            </a:pPr>
            <a:r>
              <a:rPr lang="en-IN" altLang="en-US" dirty="0"/>
              <a:t>So now, we will primarily pay attention to human-human relationship –  we will see it, we will understand it so that we can live with fulfilment in relationship</a:t>
            </a:r>
            <a:endParaRPr lang="en-IN" dirty="0"/>
          </a:p>
          <a:p>
            <a:pPr marL="0" indent="0">
              <a:buNone/>
            </a:pPr>
            <a:endParaRPr lang="en-IN" dirty="0"/>
          </a:p>
          <a:p>
            <a:pPr marL="0" indent="0">
              <a:buNone/>
            </a:pPr>
            <a:endParaRPr lang="en-US" dirty="0"/>
          </a:p>
        </p:txBody>
      </p:sp>
    </p:spTree>
    <p:extLst>
      <p:ext uri="{BB962C8B-B14F-4D97-AF65-F5344CB8AC3E}">
        <p14:creationId xmlns:p14="http://schemas.microsoft.com/office/powerpoint/2010/main" val="200375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0" y="76200"/>
            <a:ext cx="9144000" cy="381000"/>
          </a:xfrm>
          <a:noFill/>
          <a:ln>
            <a:miter lim="800000"/>
            <a:headEnd/>
            <a:tailEnd/>
          </a:ln>
        </p:spPr>
        <p:txBody>
          <a:bodyPr vert="horz" wrap="square" lIns="91440" tIns="45720" rIns="91440" bIns="45720" numCol="1" anchor="t" anchorCtr="0" compatLnSpc="1">
            <a:prstTxWarp prst="textNoShape">
              <a:avLst/>
            </a:prstTxWarp>
          </a:bodyPr>
          <a:lstStyle/>
          <a:p>
            <a:pPr>
              <a:defRPr/>
            </a:pPr>
            <a:r>
              <a:rPr lang="en-IN" altLang="en-US" dirty="0"/>
              <a:t>Day 4: Observing, Understanding Relationship, Feeling</a:t>
            </a:r>
            <a:endParaRPr lang="en-IN" altLang="en-US" b="0" dirty="0">
              <a:solidFill>
                <a:srgbClr val="FF0000"/>
              </a:solidFill>
            </a:endParaRPr>
          </a:p>
        </p:txBody>
      </p:sp>
      <p:sp>
        <p:nvSpPr>
          <p:cNvPr id="12291" name="Text Placeholder 2"/>
          <p:cNvSpPr>
            <a:spLocks noGrp="1"/>
          </p:cNvSpPr>
          <p:nvPr>
            <p:ph type="body" sz="quarter" idx="13"/>
          </p:nvPr>
        </p:nvSpPr>
        <p:spPr bwMode="auto">
          <a:xfrm>
            <a:off x="0" y="609600"/>
            <a:ext cx="9144000" cy="6248400"/>
          </a:xfrm>
        </p:spPr>
        <p:txBody>
          <a:bodyPr vert="horz" wrap="square" lIns="91440" tIns="45720" rIns="91440" bIns="45720" numCol="1" anchor="t" anchorCtr="0" compatLnSpc="1">
            <a:prstTxWarp prst="textNoShape">
              <a:avLst/>
            </a:prstTxWarp>
            <a:normAutofit lnSpcReduction="10000"/>
          </a:bodyPr>
          <a:lstStyle/>
          <a:p>
            <a:pPr marL="0" indent="0">
              <a:buNone/>
              <a:defRPr/>
            </a:pPr>
            <a:r>
              <a:rPr lang="en-IN" altLang="en-US" dirty="0"/>
              <a:t>When we pay attention to human-human relationship, the focal point is feeling, so we will pay attention to the feeling</a:t>
            </a:r>
            <a:endParaRPr lang="hi-IN" altLang="en-US" dirty="0"/>
          </a:p>
          <a:p>
            <a:pPr marL="0" indent="0">
              <a:buNone/>
              <a:defRPr/>
            </a:pPr>
            <a:endParaRPr lang="hi-IN" altLang="en-US" dirty="0"/>
          </a:p>
          <a:p>
            <a:pPr marL="457200" indent="-457200">
              <a:buFont typeface="+mj-lt"/>
              <a:buAutoNum type="arabicPeriod"/>
              <a:defRPr/>
            </a:pPr>
            <a:r>
              <a:rPr lang="en-IN" altLang="en-US" dirty="0"/>
              <a:t>Is the feeling that we are paying attention to</a:t>
            </a:r>
            <a:endParaRPr lang="hi-IN" altLang="en-US" dirty="0"/>
          </a:p>
          <a:p>
            <a:pPr lvl="2">
              <a:defRPr/>
            </a:pPr>
            <a:r>
              <a:rPr lang="en-IN" altLang="en-US" dirty="0">
                <a:solidFill>
                  <a:srgbClr val="FFFF00"/>
                </a:solidFill>
              </a:rPr>
              <a:t>Natural or unnatural</a:t>
            </a:r>
            <a:r>
              <a:rPr lang="hi-IN" altLang="en-US" dirty="0">
                <a:solidFill>
                  <a:srgbClr val="FFFF00"/>
                </a:solidFill>
              </a:rPr>
              <a:t>?</a:t>
            </a:r>
            <a:r>
              <a:rPr lang="en-IN" altLang="en-US" dirty="0">
                <a:solidFill>
                  <a:srgbClr val="FFFF00"/>
                </a:solidFill>
              </a:rPr>
              <a:t> Naturally acceptable or forced/under influence?</a:t>
            </a:r>
          </a:p>
          <a:p>
            <a:pPr lvl="2">
              <a:defRPr/>
            </a:pPr>
            <a:r>
              <a:rPr lang="en-IN" altLang="en-US" dirty="0">
                <a:solidFill>
                  <a:srgbClr val="FFFF00"/>
                </a:solidFill>
              </a:rPr>
              <a:t>Inherently acceptable</a:t>
            </a:r>
            <a:r>
              <a:rPr lang="hi-IN" altLang="en-US" dirty="0">
                <a:solidFill>
                  <a:srgbClr val="FFFF00"/>
                </a:solidFill>
              </a:rPr>
              <a:t>?</a:t>
            </a:r>
          </a:p>
          <a:p>
            <a:pPr lvl="2">
              <a:defRPr/>
            </a:pPr>
            <a:r>
              <a:rPr lang="en-IN" altLang="en-US" dirty="0">
                <a:solidFill>
                  <a:srgbClr val="FFFF00"/>
                </a:solidFill>
              </a:rPr>
              <a:t>We want its continuity or not? </a:t>
            </a:r>
            <a:endParaRPr lang="hi-IN" altLang="en-US" dirty="0">
              <a:solidFill>
                <a:srgbClr val="FFFF00"/>
              </a:solidFill>
            </a:endParaRPr>
          </a:p>
          <a:p>
            <a:pPr marL="457200" indent="-457200">
              <a:buFont typeface="+mj-lt"/>
              <a:buAutoNum type="arabicPeriod"/>
              <a:defRPr/>
            </a:pPr>
            <a:r>
              <a:rPr lang="en-IN" altLang="en-US" b="1" dirty="0"/>
              <a:t>Has this feeling been ensured within me</a:t>
            </a:r>
            <a:r>
              <a:rPr lang="hi-IN" altLang="en-US" b="1" dirty="0"/>
              <a:t>? </a:t>
            </a:r>
          </a:p>
          <a:p>
            <a:pPr lvl="2">
              <a:defRPr/>
            </a:pPr>
            <a:r>
              <a:rPr lang="en-IN" altLang="en-US" dirty="0">
                <a:solidFill>
                  <a:srgbClr val="FFFF00"/>
                </a:solidFill>
              </a:rPr>
              <a:t>Have I understood it? Seen it?</a:t>
            </a:r>
            <a:r>
              <a:rPr lang="hi-IN" altLang="en-US" dirty="0">
                <a:solidFill>
                  <a:srgbClr val="FFFF00"/>
                </a:solidFill>
              </a:rPr>
              <a:t> </a:t>
            </a:r>
          </a:p>
          <a:p>
            <a:pPr lvl="2">
              <a:defRPr/>
            </a:pPr>
            <a:r>
              <a:rPr lang="en-IN" altLang="en-US" dirty="0">
                <a:solidFill>
                  <a:srgbClr val="FFFF00"/>
                </a:solidFill>
              </a:rPr>
              <a:t>Has this feeling been ensured in me or not</a:t>
            </a:r>
            <a:r>
              <a:rPr lang="hi-IN" altLang="en-US" dirty="0">
                <a:solidFill>
                  <a:srgbClr val="FFFF00"/>
                </a:solidFill>
              </a:rPr>
              <a:t>? </a:t>
            </a:r>
          </a:p>
          <a:p>
            <a:pPr lvl="2">
              <a:defRPr/>
            </a:pPr>
            <a:r>
              <a:rPr lang="en-IN" altLang="en-US" dirty="0">
                <a:solidFill>
                  <a:srgbClr val="FFFF00"/>
                </a:solidFill>
              </a:rPr>
              <a:t>Is there continuity of this feeling in me or not</a:t>
            </a:r>
            <a:r>
              <a:rPr lang="hi-IN" altLang="en-US" dirty="0">
                <a:solidFill>
                  <a:srgbClr val="FFFF00"/>
                </a:solidFill>
              </a:rPr>
              <a:t>?</a:t>
            </a:r>
          </a:p>
          <a:p>
            <a:pPr lvl="2">
              <a:defRPr/>
            </a:pPr>
            <a:r>
              <a:rPr lang="en-IN" altLang="en-US" dirty="0">
                <a:solidFill>
                  <a:srgbClr val="FFFF00"/>
                </a:solidFill>
              </a:rPr>
              <a:t>Explore if I have these feelings towards individual members of the family to start with, then with friends, with people we live with in the society, and ultimately with every human being</a:t>
            </a:r>
            <a:endParaRPr lang="hi-IN" altLang="en-US" dirty="0">
              <a:solidFill>
                <a:srgbClr val="FFFF00"/>
              </a:solidFill>
            </a:endParaRPr>
          </a:p>
          <a:p>
            <a:pPr marL="457200" indent="-457200">
              <a:buFont typeface="+mj-lt"/>
              <a:buAutoNum type="arabicPeriod"/>
              <a:defRPr/>
            </a:pPr>
            <a:r>
              <a:rPr lang="en-IN" altLang="en-US" dirty="0"/>
              <a:t>Am I able to express this feeling to the other in relationship</a:t>
            </a:r>
            <a:r>
              <a:rPr lang="hi-IN" altLang="en-US" dirty="0"/>
              <a:t>?</a:t>
            </a:r>
          </a:p>
          <a:p>
            <a:pPr marL="457200" indent="-457200">
              <a:buFont typeface="+mj-lt"/>
              <a:buAutoNum type="arabicPeriod"/>
              <a:defRPr/>
            </a:pPr>
            <a:r>
              <a:rPr lang="en-IN" altLang="en-US" dirty="0"/>
              <a:t>Is my feeling reaching the other or not?</a:t>
            </a:r>
            <a:r>
              <a:rPr lang="hi-IN" altLang="en-US" dirty="0"/>
              <a:t> </a:t>
            </a:r>
            <a:r>
              <a:rPr lang="en-IN" altLang="en-US" dirty="0"/>
              <a:t>Are they able to receive it or not</a:t>
            </a:r>
            <a:r>
              <a:rPr lang="hi-IN" altLang="en-US" dirty="0"/>
              <a:t>? </a:t>
            </a:r>
            <a:r>
              <a:rPr lang="en-IN" altLang="en-US" dirty="0"/>
              <a:t>Are they able to rightly evaluate the feeling or not</a:t>
            </a:r>
            <a:r>
              <a:rPr lang="hi-IN" altLang="en-US" dirty="0"/>
              <a:t>?</a:t>
            </a:r>
          </a:p>
          <a:p>
            <a:pPr marL="457200" indent="-457200">
              <a:buFont typeface="+mj-lt"/>
              <a:buAutoNum type="arabicPeriod"/>
              <a:defRPr/>
            </a:pPr>
            <a:r>
              <a:rPr lang="en-IN" altLang="en-US" dirty="0"/>
              <a:t>With all that, is mutual happiness taking place or not</a:t>
            </a:r>
            <a:r>
              <a:rPr lang="hi-IN" altLang="en-US" dirty="0"/>
              <a:t>? </a:t>
            </a:r>
            <a:r>
              <a:rPr lang="en-IN" altLang="en-US" dirty="0"/>
              <a:t>Is mutual satisfaction being ensured or not</a:t>
            </a:r>
            <a:r>
              <a:rPr lang="hi-IN" altLang="en-US" dirty="0"/>
              <a:t>?</a:t>
            </a:r>
          </a:p>
        </p:txBody>
      </p:sp>
    </p:spTree>
    <p:extLst>
      <p:ext uri="{BB962C8B-B14F-4D97-AF65-F5344CB8AC3E}">
        <p14:creationId xmlns:p14="http://schemas.microsoft.com/office/powerpoint/2010/main" val="188215934"/>
      </p:ext>
    </p:extLst>
  </p:cSld>
  <p:clrMapOvr>
    <a:masterClrMapping/>
  </p:clrMapOvr>
</p:sld>
</file>

<file path=ppt/theme/theme1.xml><?xml version="1.0" encoding="utf-8"?>
<a:theme xmlns:a="http://schemas.openxmlformats.org/drawingml/2006/main" name="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SLW PPT Template</Template>
  <TotalTime>0</TotalTime>
  <Words>2046</Words>
  <Application>Microsoft Office PowerPoint</Application>
  <PresentationFormat>On-screen Show (4:3)</PresentationFormat>
  <Paragraphs>273</Paragraphs>
  <Slides>19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Kruti Dev 010</vt:lpstr>
      <vt:lpstr>Symbol</vt:lpstr>
      <vt:lpstr>Wingdings</vt:lpstr>
      <vt:lpstr>SLW PPT Template</vt:lpstr>
      <vt:lpstr>7_SLW PPT Template</vt:lpstr>
      <vt:lpstr>Tutorial Exercises   We (each one of us) are doing these exercises for developing ourselves  - Developing understanding and - Purification of sanskar</vt:lpstr>
      <vt:lpstr>PowerPoint Presentation</vt:lpstr>
      <vt:lpstr>Day 1. I have the potential to Pay Attention, to See, to Understand</vt:lpstr>
      <vt:lpstr>Word, Meaning and Reality</vt:lpstr>
      <vt:lpstr>Observations</vt:lpstr>
      <vt:lpstr>Day 2. I can See… What I Am, My Natural Acceptance, the Dialogue</vt:lpstr>
      <vt:lpstr>Day 3. Happiness   Continuity of Happiness</vt:lpstr>
      <vt:lpstr>Day 4: Observing, Understanding Relationship, Feeling</vt:lpstr>
      <vt:lpstr>Day 4: Observing, Understanding Relationship, Feeling</vt:lpstr>
      <vt:lpstr>Day 4: Observing, Understanding Relationship, Feeling</vt:lpstr>
      <vt:lpstr>Day 4. I want to be Happy; I want to make the Other Happy</vt:lpstr>
      <vt:lpstr>Day 5. Expression of feeling is only an indicator of state of being</vt:lpstr>
      <vt:lpstr>Observations</vt:lpstr>
      <vt:lpstr>Observations</vt:lpstr>
      <vt:lpstr>Day 6. The Goal and Systems in My Family, University… Society</vt:lpstr>
      <vt:lpstr>Observations</vt:lpstr>
      <vt:lpstr>Nature</vt:lpstr>
      <vt:lpstr>Existence</vt:lpstr>
      <vt:lpstr>Observations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Excellence</dc:title>
  <dc:subject>Jeevan Vidya</dc:subject>
  <dc:creator/>
  <dc:description>2-Day Workshop
Contains Introduction, Human Being, Relationships and Conclusions
Add Society and Nature for more detailed workshop</dc:description>
  <cp:lastModifiedBy/>
  <cp:revision>1</cp:revision>
  <dcterms:created xsi:type="dcterms:W3CDTF">2009-12-17T14:12:44Z</dcterms:created>
  <dcterms:modified xsi:type="dcterms:W3CDTF">2021-04-16T15:44:15Z</dcterms:modified>
</cp:coreProperties>
</file>